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97f2bb8549e24381" Type="http://schemas.microsoft.com/office/2006/relationships/txt" Target="udata/data.dat"/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52" r:id="rId4"/>
  </p:sldMasterIdLst>
  <p:notesMasterIdLst>
    <p:notesMasterId r:id="rId30"/>
  </p:notesMasterIdLst>
  <p:sldIdLst>
    <p:sldId id="256" r:id="rId5"/>
    <p:sldId id="278" r:id="rId6"/>
    <p:sldId id="293" r:id="rId7"/>
    <p:sldId id="290" r:id="rId8"/>
    <p:sldId id="273" r:id="rId9"/>
    <p:sldId id="287" r:id="rId10"/>
    <p:sldId id="286" r:id="rId11"/>
    <p:sldId id="288" r:id="rId12"/>
    <p:sldId id="289" r:id="rId13"/>
    <p:sldId id="291" r:id="rId14"/>
    <p:sldId id="294" r:id="rId15"/>
    <p:sldId id="257" r:id="rId16"/>
    <p:sldId id="268" r:id="rId17"/>
    <p:sldId id="269" r:id="rId18"/>
    <p:sldId id="271" r:id="rId19"/>
    <p:sldId id="272" r:id="rId20"/>
    <p:sldId id="295" r:id="rId21"/>
    <p:sldId id="258" r:id="rId22"/>
    <p:sldId id="259" r:id="rId23"/>
    <p:sldId id="274" r:id="rId24"/>
    <p:sldId id="276" r:id="rId25"/>
    <p:sldId id="277" r:id="rId26"/>
    <p:sldId id="296" r:id="rId27"/>
    <p:sldId id="292" r:id="rId28"/>
    <p:sldId id="265" r:id="rId29"/>
  </p:sldIdLst>
  <p:sldSz cx="12192000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792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37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37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7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37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FE72564-A049-4D15-AC83-A94AA66BF3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622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34511AA6-C93D-4165-A2E3-1860B4BB767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135108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图片 36"/>
          <p:cNvPicPr/>
          <p:nvPr/>
        </p:nvPicPr>
        <p:blipFill>
          <a:blip r:embed="rId2"/>
          <a:stretch>
            <a:fillRect/>
          </a:stretch>
        </p:blipFill>
        <p:spPr>
          <a:xfrm>
            <a:off x="5763960" y="1074240"/>
            <a:ext cx="662760" cy="528840"/>
          </a:xfrm>
          <a:prstGeom prst="rect">
            <a:avLst/>
          </a:prstGeom>
          <a:ln>
            <a:noFill/>
          </a:ln>
        </p:spPr>
      </p:pic>
      <p:pic>
        <p:nvPicPr>
          <p:cNvPr id="38" name="图片 37"/>
          <p:cNvPicPr/>
          <p:nvPr/>
        </p:nvPicPr>
        <p:blipFill>
          <a:blip r:embed="rId2"/>
          <a:stretch>
            <a:fillRect/>
          </a:stretch>
        </p:blipFill>
        <p:spPr>
          <a:xfrm>
            <a:off x="5763960" y="1074240"/>
            <a:ext cx="662760" cy="52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074600"/>
            <a:ext cx="10515240" cy="529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281520" y="140760"/>
            <a:ext cx="8328960" cy="24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83808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074600"/>
            <a:ext cx="10515240" cy="529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135108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135108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2620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83808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0" name="图片 79"/>
          <p:cNvPicPr/>
          <p:nvPr/>
        </p:nvPicPr>
        <p:blipFill>
          <a:blip r:embed="rId2"/>
          <a:stretch>
            <a:fillRect/>
          </a:stretch>
        </p:blipFill>
        <p:spPr>
          <a:xfrm>
            <a:off x="5763960" y="1074240"/>
            <a:ext cx="662760" cy="528840"/>
          </a:xfrm>
          <a:prstGeom prst="rect">
            <a:avLst/>
          </a:prstGeom>
          <a:ln>
            <a:noFill/>
          </a:ln>
        </p:spPr>
      </p:pic>
      <p:pic>
        <p:nvPicPr>
          <p:cNvPr id="81" name="图片 80"/>
          <p:cNvPicPr/>
          <p:nvPr/>
        </p:nvPicPr>
        <p:blipFill>
          <a:blip r:embed="rId2"/>
          <a:stretch>
            <a:fillRect/>
          </a:stretch>
        </p:blipFill>
        <p:spPr>
          <a:xfrm>
            <a:off x="5763960" y="1074240"/>
            <a:ext cx="662760" cy="52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074600"/>
            <a:ext cx="10515240" cy="529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281520" y="140760"/>
            <a:ext cx="8328960" cy="24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3808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135108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135108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2620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83808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9" name="图片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763960" y="1074240"/>
            <a:ext cx="662760" cy="528840"/>
          </a:xfrm>
          <a:prstGeom prst="rect">
            <a:avLst/>
          </a:prstGeom>
          <a:ln>
            <a:noFill/>
          </a:ln>
        </p:spPr>
      </p:pic>
      <p:pic>
        <p:nvPicPr>
          <p:cNvPr id="120" name="图片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5763960" y="1074240"/>
            <a:ext cx="662760" cy="52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838080" y="1074600"/>
            <a:ext cx="10515240" cy="529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ubTitle"/>
          </p:nvPr>
        </p:nvSpPr>
        <p:spPr>
          <a:xfrm>
            <a:off x="281520" y="140760"/>
            <a:ext cx="8328960" cy="24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83808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22620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838080" y="135108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838080" y="135108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622620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83808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838080" y="1074600"/>
            <a:ext cx="1051524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69" name="图片 368"/>
          <p:cNvPicPr/>
          <p:nvPr/>
        </p:nvPicPr>
        <p:blipFill>
          <a:blip r:embed="rId2"/>
          <a:stretch>
            <a:fillRect/>
          </a:stretch>
        </p:blipFill>
        <p:spPr>
          <a:xfrm>
            <a:off x="5763960" y="1074240"/>
            <a:ext cx="662760" cy="528840"/>
          </a:xfrm>
          <a:prstGeom prst="rect">
            <a:avLst/>
          </a:prstGeom>
          <a:ln>
            <a:noFill/>
          </a:ln>
        </p:spPr>
      </p:pic>
      <p:pic>
        <p:nvPicPr>
          <p:cNvPr id="370" name="图片 369"/>
          <p:cNvPicPr/>
          <p:nvPr/>
        </p:nvPicPr>
        <p:blipFill>
          <a:blip r:embed="rId2"/>
          <a:stretch>
            <a:fillRect/>
          </a:stretch>
        </p:blipFill>
        <p:spPr>
          <a:xfrm>
            <a:off x="5763960" y="1074240"/>
            <a:ext cx="662760" cy="52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81520" y="140760"/>
            <a:ext cx="8328960" cy="24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528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135108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074600"/>
            <a:ext cx="513108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1351080"/>
            <a:ext cx="10515240" cy="252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prstClr val="whit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83120" y="762120"/>
            <a:ext cx="8520120" cy="22773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zh-CN" sz="4800">
                <a:solidFill>
                  <a:srgbClr val="FFFFFF"/>
                </a:solidFill>
                <a:latin typeface="微软雅黑"/>
                <a:ea typeface="微软雅黑"/>
              </a:rPr>
              <a:t>Click to edit the title text format单击此处输入标题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微软雅黑"/>
                <a:ea typeface="微软雅黑"/>
              </a:rPr>
              <a:t>12/25/18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9E51F9C3-8802-48EC-AD8A-160E247E8408}" type="slidenum">
              <a:rPr lang="en-US" sz="1200">
                <a:solidFill>
                  <a:srgbClr val="808080"/>
                </a:solidFill>
                <a:latin typeface="微软雅黑"/>
                <a:ea typeface="微软雅黑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1600">
                <a:latin typeface="微软雅黑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1400">
                <a:latin typeface="微软雅黑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1400">
                <a:latin typeface="微软雅黑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prstClr val="whit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440" y="660240"/>
            <a:ext cx="1180440" cy="6768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zh-CN" sz="3600" b="1">
                <a:solidFill>
                  <a:srgbClr val="E72427"/>
                </a:solidFill>
                <a:latin typeface="微软雅黑"/>
                <a:ea typeface="微软雅黑"/>
              </a:rPr>
              <a:t>Click to edit the title text format目录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404040"/>
                </a:solidFill>
                <a:latin typeface="微软雅黑"/>
                <a:ea typeface="微软雅黑"/>
              </a:rPr>
              <a:t>12/25/18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7BB9D67-167B-4AA9-A73E-2A8004848623}" type="slidenum">
              <a:rPr lang="en-US" sz="1200">
                <a:solidFill>
                  <a:srgbClr val="404040"/>
                </a:solidFill>
                <a:latin typeface="微软雅黑"/>
                <a:ea typeface="微软雅黑"/>
              </a:rPr>
              <a:t>‹#›</a:t>
            </a:fld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838440" y="1739880"/>
            <a:ext cx="1307520" cy="730080"/>
          </a:xfrm>
          <a:prstGeom prst="rect">
            <a:avLst/>
          </a:prstGeom>
        </p:spPr>
        <p:txBody>
          <a:bodyPr anchor="ctr"/>
          <a:lstStyle/>
          <a:p>
            <a:pPr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Seventh Outline Level第1章 / </a:t>
            </a:r>
            <a:endParaRPr/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838080" y="2598840"/>
            <a:ext cx="1308240" cy="715680"/>
          </a:xfrm>
          <a:prstGeom prst="rect">
            <a:avLst/>
          </a:prstGeom>
        </p:spPr>
        <p:txBody>
          <a:bodyPr anchor="ctr"/>
          <a:lstStyle/>
          <a:p>
            <a:pPr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Sixth Outline Level</a:t>
            </a:r>
            <a:endParaRPr/>
          </a:p>
          <a:p>
            <a:pPr>
              <a:lnSpc>
                <a:spcPct val="90000"/>
              </a:lnSpc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Seventh Outline Level第2章 / </a:t>
            </a:r>
            <a:endParaRPr/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2305440" y="2598840"/>
            <a:ext cx="6609960" cy="715680"/>
          </a:xfrm>
          <a:prstGeom prst="rect">
            <a:avLst/>
          </a:prstGeom>
        </p:spPr>
        <p:txBody>
          <a:bodyPr anchor="ctr"/>
          <a:lstStyle/>
          <a:p>
            <a:pPr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Seventh Outline Level单击此处输入第2章节标题</a:t>
            </a:r>
            <a:endParaRPr/>
          </a:p>
        </p:txBody>
      </p:sp>
      <p:sp>
        <p:nvSpPr>
          <p:cNvPr id="46" name="PlaceHolder 8"/>
          <p:cNvSpPr>
            <a:spLocks noGrp="1"/>
          </p:cNvSpPr>
          <p:nvPr>
            <p:ph type="body"/>
          </p:nvPr>
        </p:nvSpPr>
        <p:spPr>
          <a:xfrm>
            <a:off x="838080" y="3443040"/>
            <a:ext cx="1307880" cy="715680"/>
          </a:xfrm>
          <a:prstGeom prst="rect">
            <a:avLst/>
          </a:prstGeom>
        </p:spPr>
        <p:txBody>
          <a:bodyPr anchor="ctr"/>
          <a:lstStyle/>
          <a:p>
            <a:pPr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Sixth Outline Level</a:t>
            </a:r>
            <a:endParaRPr/>
          </a:p>
          <a:p>
            <a:pPr>
              <a:lnSpc>
                <a:spcPct val="90000"/>
              </a:lnSpc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Seventh Outline Level第3章 / </a:t>
            </a:r>
            <a:endParaRPr/>
          </a:p>
        </p:txBody>
      </p:sp>
      <p:sp>
        <p:nvSpPr>
          <p:cNvPr id="47" name="PlaceHolder 9"/>
          <p:cNvSpPr>
            <a:spLocks noGrp="1"/>
          </p:cNvSpPr>
          <p:nvPr>
            <p:ph type="body"/>
          </p:nvPr>
        </p:nvSpPr>
        <p:spPr>
          <a:xfrm>
            <a:off x="2304720" y="3443040"/>
            <a:ext cx="6609240" cy="715680"/>
          </a:xfrm>
          <a:prstGeom prst="rect">
            <a:avLst/>
          </a:prstGeom>
        </p:spPr>
        <p:txBody>
          <a:bodyPr anchor="ctr"/>
          <a:lstStyle/>
          <a:p>
            <a:pPr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Sixth Outline Level</a:t>
            </a:r>
            <a:endParaRPr/>
          </a:p>
          <a:p>
            <a:pPr>
              <a:lnSpc>
                <a:spcPct val="90000"/>
              </a:lnSpc>
            </a:pPr>
            <a:r>
              <a:rPr lang="zh-CN" sz="2600">
                <a:solidFill>
                  <a:srgbClr val="E72427"/>
                </a:solidFill>
                <a:latin typeface="微软雅黑"/>
                <a:ea typeface="微软雅黑"/>
              </a:rPr>
              <a:t>Seventh Outline Level单击此处输入第3章节标题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prstClr val="whit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1193760"/>
            <a:ext cx="8520120" cy="17650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50000"/>
              </a:lnSpc>
            </a:pPr>
            <a:r>
              <a:rPr lang="zh-CN" sz="3200">
                <a:solidFill>
                  <a:srgbClr val="E72427"/>
                </a:solidFill>
                <a:latin typeface="微软雅黑"/>
                <a:ea typeface="微软雅黑"/>
              </a:rPr>
              <a:t>Click to edit the title text format单击此处输入章节序号</a:t>
            </a:r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404040"/>
                </a:solidFill>
                <a:latin typeface="微软雅黑"/>
                <a:ea typeface="微软雅黑"/>
              </a:rPr>
              <a:t>12/25/18</a:t>
            </a:r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4536B15-D10A-4F46-823A-BA74EE91341B}" type="slidenum">
              <a:rPr lang="en-US" sz="1200">
                <a:solidFill>
                  <a:srgbClr val="404040"/>
                </a:solidFill>
                <a:latin typeface="微软雅黑"/>
                <a:ea typeface="微软雅黑"/>
              </a:rPr>
              <a:t>‹#›</a:t>
            </a:fld>
            <a:endParaRPr/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1600">
                <a:latin typeface="微软雅黑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1400">
                <a:latin typeface="微软雅黑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1400">
                <a:latin typeface="微软雅黑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prstClr val="whit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83120" y="1879560"/>
            <a:ext cx="8520120" cy="11595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zh-CN" sz="4800">
                <a:solidFill>
                  <a:srgbClr val="FFFFFF"/>
                </a:solidFill>
                <a:latin typeface="Calibri"/>
                <a:ea typeface="微软雅黑"/>
              </a:rPr>
              <a:t>Click to edit the title text format单击此处输入结束语</a:t>
            </a:r>
            <a:endParaRPr/>
          </a:p>
        </p:txBody>
      </p:sp>
      <p:sp>
        <p:nvSpPr>
          <p:cNvPr id="33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微软雅黑"/>
                <a:ea typeface="微软雅黑"/>
              </a:rPr>
              <a:t>12/25/18</a:t>
            </a:r>
            <a:endParaRPr/>
          </a:p>
        </p:txBody>
      </p:sp>
      <p:sp>
        <p:nvSpPr>
          <p:cNvPr id="33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3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FDBD60C-1B07-4979-A2BD-E9F5BB330782}" type="slidenum">
              <a:rPr lang="en-US" sz="1200">
                <a:solidFill>
                  <a:srgbClr val="808080"/>
                </a:solidFill>
                <a:latin typeface="微软雅黑"/>
                <a:ea typeface="微软雅黑"/>
              </a:rPr>
              <a:t>‹#›</a:t>
            </a:fld>
            <a:endParaRPr/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1600">
                <a:latin typeface="微软雅黑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1400">
                <a:latin typeface="微软雅黑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1400">
                <a:latin typeface="微软雅黑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微软雅黑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483120" y="762120"/>
            <a:ext cx="8520120" cy="2277360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377" name="TextShape 2"/>
          <p:cNvSpPr txBox="1"/>
          <p:nvPr/>
        </p:nvSpPr>
        <p:spPr>
          <a:xfrm>
            <a:off x="1367865" y="3979534"/>
            <a:ext cx="3298451" cy="78628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 err="1" smtClean="0"/>
              <a:t>Yanfeng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Tong</a:t>
            </a:r>
          </a:p>
          <a:p>
            <a:pPr algn="ctr"/>
            <a:r>
              <a:rPr lang="zh-CN" altLang="zh-CN" sz="2400" dirty="0" smtClean="0"/>
              <a:t>2</a:t>
            </a:r>
            <a:r>
              <a:rPr lang="en-US" altLang="zh-CN" sz="2400" dirty="0" smtClean="0"/>
              <a:t>019.9.5</a:t>
            </a:r>
            <a:endParaRPr sz="2400" dirty="0"/>
          </a:p>
        </p:txBody>
      </p:sp>
      <p:sp>
        <p:nvSpPr>
          <p:cNvPr id="37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2D3B344-C6DD-4EE7-817F-3702CD1FDCE7}" type="slidenum">
              <a:rPr lang="en-US" sz="1200">
                <a:latin typeface="微软雅黑"/>
                <a:ea typeface="微软雅黑"/>
              </a:rPr>
              <a:t>1</a:t>
            </a:fld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202014" y="2431143"/>
            <a:ext cx="8987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 err="1" smtClean="0"/>
              <a:t>ToF</a:t>
            </a:r>
            <a:r>
              <a:rPr kumimoji="1" lang="en-US" altLang="zh-CN" sz="4800" dirty="0" smtClean="0"/>
              <a:t> Imaging</a:t>
            </a:r>
            <a:r>
              <a:rPr kumimoji="1" lang="zh-CN" altLang="en-US" sz="4800" dirty="0" smtClean="0"/>
              <a:t> </a:t>
            </a:r>
            <a:r>
              <a:rPr kumimoji="1" lang="en-US" altLang="zh-CN" sz="4800" dirty="0" smtClean="0"/>
              <a:t>Refinement</a:t>
            </a:r>
            <a:endParaRPr kumimoji="1" lang="zh-CN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Result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33" y="578724"/>
            <a:ext cx="8953500" cy="386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521200"/>
            <a:ext cx="120269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5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607" y="134332"/>
            <a:ext cx="8328960" cy="527760"/>
          </a:xfrm>
        </p:spPr>
        <p:txBody>
          <a:bodyPr/>
          <a:lstStyle/>
          <a:p>
            <a:r>
              <a:rPr kumimoji="1" lang="en-US" altLang="zh-CN" sz="4000" b="1" dirty="0">
                <a:solidFill>
                  <a:srgbClr val="FF0000"/>
                </a:solidFill>
              </a:rPr>
              <a:t>C</a:t>
            </a:r>
            <a:r>
              <a:rPr kumimoji="1" lang="en-US" altLang="zh-CN" sz="4000" b="1" dirty="0" smtClean="0">
                <a:solidFill>
                  <a:srgbClr val="FF0000"/>
                </a:solidFill>
              </a:rPr>
              <a:t>ontents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1018658" y="856977"/>
            <a:ext cx="10515240" cy="5723624"/>
          </a:xfrm>
        </p:spPr>
        <p:txBody>
          <a:bodyPr/>
          <a:lstStyle/>
          <a:p>
            <a:r>
              <a:rPr kumimoji="1" lang="en-US" altLang="zh-CN" sz="1600" dirty="0" smtClean="0"/>
              <a:t>1.ToF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depth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imaging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 smtClean="0"/>
              <a:t>core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challenges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Depth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acquisition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</a:t>
            </a:r>
            <a:r>
              <a:rPr kumimoji="1" lang="zh-CN" altLang="zh-CN" sz="1400" dirty="0"/>
              <a:t> </a:t>
            </a:r>
            <a:r>
              <a:rPr kumimoji="1" lang="en-US" altLang="zh-CN" sz="1400" dirty="0" smtClean="0"/>
              <a:t>Multi-path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interference(MPI)</a:t>
            </a:r>
          </a:p>
          <a:p>
            <a:r>
              <a:rPr kumimoji="1" lang="en-US" altLang="zh-CN" sz="1400" dirty="0" smtClean="0"/>
              <a:t>	c. Phase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unwrapping</a:t>
            </a:r>
          </a:p>
          <a:p>
            <a:r>
              <a:rPr kumimoji="1" lang="zh-CN" altLang="zh-CN" sz="1600" dirty="0" smtClean="0">
                <a:solidFill>
                  <a:schemeClr val="tx1"/>
                </a:solidFill>
              </a:rPr>
              <a:t>2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.FLAT</a:t>
            </a:r>
          </a:p>
          <a:p>
            <a:r>
              <a:rPr kumimoji="1" lang="en-US" altLang="zh-CN" sz="1400" dirty="0" smtClean="0"/>
              <a:t>	a. Contribution</a:t>
            </a:r>
          </a:p>
          <a:p>
            <a:r>
              <a:rPr kumimoji="1" lang="en-US" altLang="zh-CN" sz="1400" dirty="0" smtClean="0"/>
              <a:t>	b. Dataset</a:t>
            </a:r>
          </a:p>
          <a:p>
            <a:r>
              <a:rPr kumimoji="1" lang="en-US" altLang="zh-CN" sz="1400" dirty="0" smtClean="0"/>
              <a:t>	c. Network Architecture</a:t>
            </a:r>
          </a:p>
          <a:p>
            <a:r>
              <a:rPr kumimoji="1" lang="en-US" altLang="zh-CN" sz="1400" dirty="0" smtClean="0"/>
              <a:t>	d. Results &amp; Performance</a:t>
            </a:r>
          </a:p>
          <a:p>
            <a:endParaRPr kumimoji="1" lang="en-US" altLang="zh-CN" sz="1400" dirty="0"/>
          </a:p>
          <a:p>
            <a:r>
              <a:rPr kumimoji="1" lang="zh-CN" altLang="zh-CN" sz="1600" dirty="0">
                <a:solidFill>
                  <a:srgbClr val="FF0000"/>
                </a:solidFill>
              </a:rPr>
              <a:t>3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.</a:t>
            </a:r>
            <a:r>
              <a:rPr kumimoji="1" lang="en-US" altLang="zh-CN" sz="1600" dirty="0" err="1" smtClean="0">
                <a:solidFill>
                  <a:srgbClr val="FF0000"/>
                </a:solidFill>
              </a:rPr>
              <a:t>DeepToF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 Contribution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 Dataset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c. Network Architecture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d. Results &amp; Performance</a:t>
            </a:r>
          </a:p>
          <a:p>
            <a:endParaRPr kumimoji="1" lang="en-US" altLang="zh-CN" sz="1400" dirty="0"/>
          </a:p>
          <a:p>
            <a:r>
              <a:rPr kumimoji="1" lang="zh-CN" altLang="zh-CN" sz="1600" dirty="0"/>
              <a:t>4</a:t>
            </a:r>
            <a:r>
              <a:rPr kumimoji="1" lang="en-US" altLang="zh-CN" sz="1600" dirty="0" smtClean="0"/>
              <a:t>.</a:t>
            </a:r>
            <a:r>
              <a:rPr kumimoji="1" lang="en-US" altLang="zh-CN" sz="1600" dirty="0" err="1" smtClean="0"/>
              <a:t>ToFNet</a:t>
            </a:r>
            <a:endParaRPr kumimoji="1" lang="en-US" altLang="zh-CN" sz="1600" dirty="0" smtClean="0"/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Contribution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Network Architecture</a:t>
            </a:r>
          </a:p>
          <a:p>
            <a:r>
              <a:rPr kumimoji="1" lang="en-US" altLang="zh-CN" sz="1400" dirty="0" smtClean="0"/>
              <a:t>	c.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Loss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function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d.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Performance</a:t>
            </a:r>
          </a:p>
          <a:p>
            <a:endParaRPr kumimoji="1" lang="en-US" altLang="zh-CN" sz="1400" dirty="0"/>
          </a:p>
          <a:p>
            <a:r>
              <a:rPr kumimoji="1" lang="zh-CN" altLang="zh-CN" sz="1400" dirty="0" smtClean="0"/>
              <a:t>5</a:t>
            </a:r>
            <a:r>
              <a:rPr kumimoji="1" lang="en-US" altLang="zh-CN" sz="1400" dirty="0" smtClean="0"/>
              <a:t>.Domain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Adaptation</a:t>
            </a:r>
            <a:endParaRPr kumimoji="1" lang="en-US" altLang="zh-CN" sz="1400" dirty="0"/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05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快照 2019-01-02 上午4.06.2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09" y="4969024"/>
            <a:ext cx="8197791" cy="1888976"/>
          </a:xfrm>
          <a:prstGeom prst="rect">
            <a:avLst/>
          </a:prstGeom>
        </p:spPr>
      </p:pic>
      <p:pic>
        <p:nvPicPr>
          <p:cNvPr id="4" name="图片 3" descr="屏幕快照 2019-01-02 上午4.05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68" y="558301"/>
            <a:ext cx="5264631" cy="3036045"/>
          </a:xfrm>
          <a:prstGeom prst="rect">
            <a:avLst/>
          </a:prstGeom>
        </p:spPr>
      </p:pic>
      <p:sp>
        <p:nvSpPr>
          <p:cNvPr id="379" name="TextShape 1"/>
          <p:cNvSpPr txBox="1"/>
          <p:nvPr/>
        </p:nvSpPr>
        <p:spPr>
          <a:xfrm>
            <a:off x="-1" y="46639"/>
            <a:ext cx="12191999" cy="1063800"/>
          </a:xfrm>
          <a:prstGeom prst="rect">
            <a:avLst/>
          </a:prstGeom>
        </p:spPr>
        <p:txBody>
          <a:bodyPr/>
          <a:lstStyle/>
          <a:p>
            <a:r>
              <a:rPr lang="en-US" sz="4000" dirty="0">
                <a:latin typeface="Arial"/>
              </a:rPr>
              <a:t>Deep </a:t>
            </a:r>
            <a:r>
              <a:rPr lang="en-US" sz="4000" dirty="0" err="1" smtClean="0">
                <a:latin typeface="Arial"/>
              </a:rPr>
              <a:t>ToF</a:t>
            </a:r>
            <a:r>
              <a:rPr lang="en-US" altLang="zh-CN" dirty="0"/>
              <a:t> </a:t>
            </a:r>
            <a:r>
              <a:rPr lang="en-US" altLang="zh-CN" dirty="0" smtClean="0"/>
              <a:t>:Off-</a:t>
            </a:r>
            <a:r>
              <a:rPr lang="en-US" altLang="zh-CN" dirty="0"/>
              <a:t>the-Shelf Real-Time Correction of Multipath Interference in Time-of-Flight Imaging</a:t>
            </a:r>
            <a:endParaRPr sz="1400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1" y="736182"/>
            <a:ext cx="11264288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Contribution</a:t>
            </a:r>
          </a:p>
          <a:p>
            <a:endParaRPr kumimoji="1" lang="en-US" altLang="zh-CN" sz="2400" dirty="0" smtClean="0"/>
          </a:p>
          <a:p>
            <a:r>
              <a:rPr kumimoji="1" lang="en-US" altLang="zh-CN" dirty="0" smtClean="0"/>
              <a:t>1.A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synthetic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ToF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scenes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sharing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statistical </a:t>
            </a:r>
          </a:p>
          <a:p>
            <a:r>
              <a:rPr kumimoji="1" lang="en-US" altLang="zh-CN" dirty="0" smtClean="0"/>
              <a:t>properties as real-world scenes.</a:t>
            </a:r>
            <a:r>
              <a:rPr kumimoji="1" lang="zh-CN" altLang="en-US" dirty="0" smtClean="0"/>
              <a:t> </a:t>
            </a:r>
            <a:r>
              <a:rPr kumimoji="1" lang="zh-CN" altLang="zh-CN" dirty="0"/>
              <a:t> </a:t>
            </a:r>
            <a:r>
              <a:rPr kumimoji="1" lang="en-US" altLang="zh-CN" dirty="0" smtClean="0"/>
              <a:t>For each scene, they provides </a:t>
            </a:r>
            <a:endParaRPr kumimoji="1" lang="en-US" altLang="zh-CN" dirty="0"/>
          </a:p>
          <a:p>
            <a:r>
              <a:rPr kumimoji="1" lang="en-US" altLang="zh-CN" dirty="0" smtClean="0"/>
              <a:t>both MPI-corrupted and ground-truth depth. 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2. 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two-stage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strategy,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convolution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alautoencoder</a:t>
            </a:r>
            <a:r>
              <a:rPr kumimoji="1" lang="en-US" altLang="zh-CN" dirty="0" smtClean="0"/>
              <a:t> plus a residual learning approach. </a:t>
            </a:r>
          </a:p>
          <a:p>
            <a:r>
              <a:rPr kumimoji="1" lang="en-US" altLang="zh-CN" dirty="0" smtClean="0"/>
              <a:t>It leverages statistical knowledge from real captured data with no ground truth, and then compensates the error from synthetic data.</a:t>
            </a:r>
            <a:endParaRPr kumimoji="1" lang="en-US" altLang="zh-CN" dirty="0"/>
          </a:p>
          <a:p>
            <a:r>
              <a:rPr kumimoji="1" lang="zh-CN" altLang="zh-CN" dirty="0" smtClean="0"/>
              <a:t>3</a:t>
            </a:r>
            <a:r>
              <a:rPr kumimoji="1" lang="en-US" altLang="zh-CN" dirty="0" smtClean="0"/>
              <a:t>. A trained network that compensates multipath interference from a single </a:t>
            </a:r>
            <a:r>
              <a:rPr kumimoji="1" lang="en-US" altLang="zh-CN" dirty="0" err="1" smtClean="0"/>
              <a:t>ToF</a:t>
            </a:r>
            <a:r>
              <a:rPr kumimoji="1" lang="en-US" altLang="zh-CN" dirty="0" smtClean="0"/>
              <a:t> depth image in real time.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  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快照 2019-01-02 上午4.0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80" y="3881146"/>
            <a:ext cx="5161992" cy="29768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 smtClean="0"/>
              <a:t>Dataset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134268" y="686924"/>
            <a:ext cx="11480228" cy="3680913"/>
          </a:xfrm>
        </p:spPr>
        <p:txBody>
          <a:bodyPr/>
          <a:lstStyle/>
          <a:p>
            <a:pPr algn="l"/>
            <a:r>
              <a:rPr kumimoji="1" lang="en-US" altLang="zh-CN" dirty="0" smtClean="0"/>
              <a:t>Synthetic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dataset:1050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images(8400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flip&amp;rotate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1.</a:t>
            </a:r>
            <a:r>
              <a:rPr kumimoji="1" lang="zh-CN" altLang="zh-CN" sz="1600" dirty="0"/>
              <a:t>U</a:t>
            </a:r>
            <a:r>
              <a:rPr kumimoji="1" lang="en-US" altLang="zh-CN" sz="1600" dirty="0" smtClean="0"/>
              <a:t>se ideal sinusoidal functions to avoid introducing non-MPI-related error sources.</a:t>
            </a:r>
          </a:p>
          <a:p>
            <a:pPr algn="l"/>
            <a:r>
              <a:rPr kumimoji="1" lang="en-US" altLang="zh-CN" sz="1600" dirty="0" smtClean="0"/>
              <a:t>(square modulation functions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introduces additional errors on the depth estimation</a:t>
            </a:r>
            <a:r>
              <a:rPr kumimoji="1" lang="zh-CN" altLang="en-US" sz="1600" dirty="0" smtClean="0"/>
              <a:t>，</a:t>
            </a:r>
            <a:r>
              <a:rPr kumimoji="1" lang="en-US" altLang="zh-CN" sz="1600" dirty="0" smtClean="0"/>
              <a:t>the effect and its correction are specific for each camera, and in general information is not provided by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manufacturers)</a:t>
            </a:r>
          </a:p>
          <a:p>
            <a:pPr algn="l"/>
            <a:endParaRPr kumimoji="1" lang="en-US" altLang="zh-CN" dirty="0"/>
          </a:p>
          <a:p>
            <a:pPr algn="l"/>
            <a:r>
              <a:rPr kumimoji="1" lang="zh-CN" altLang="zh-CN" dirty="0" smtClean="0"/>
              <a:t>2</a:t>
            </a:r>
            <a:r>
              <a:rPr kumimoji="1" lang="en-US" altLang="zh-CN" dirty="0" smtClean="0"/>
              <a:t>.</a:t>
            </a:r>
            <a:r>
              <a:rPr kumimoji="1" lang="zh-CN" altLang="zh-CN" dirty="0" smtClean="0"/>
              <a:t>2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scenes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varying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materials,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albedo,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rendered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viewpoints,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bounces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indirect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lighting.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256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256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resolution.</a:t>
            </a:r>
          </a:p>
          <a:p>
            <a:pPr algn="l"/>
            <a:endParaRPr kumimoji="1" lang="en-US" altLang="zh-CN" dirty="0"/>
          </a:p>
          <a:p>
            <a:pPr algn="l"/>
            <a:r>
              <a:rPr kumimoji="1" lang="en-US" altLang="zh-CN" dirty="0" smtClean="0"/>
              <a:t>Real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  <a:r>
              <a:rPr kumimoji="1" lang="zh-CN" altLang="en-US" dirty="0" smtClean="0"/>
              <a:t>:</a:t>
            </a:r>
            <a:r>
              <a:rPr kumimoji="1" lang="zh-CN" altLang="zh-CN" dirty="0" smtClean="0"/>
              <a:t>6</a:t>
            </a:r>
            <a:r>
              <a:rPr kumimoji="1" lang="en-US" altLang="zh-CN" dirty="0" smtClean="0"/>
              <a:t>000(48000)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PMD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camera,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GT</a:t>
            </a:r>
          </a:p>
          <a:p>
            <a:pPr algn="l"/>
            <a:endParaRPr kumimoji="1" lang="en-US" altLang="zh-CN" dirty="0"/>
          </a:p>
          <a:p>
            <a:pPr algn="l"/>
            <a:endParaRPr kumimoji="1" lang="en-US" altLang="zh-CN" dirty="0" smtClean="0"/>
          </a:p>
          <a:p>
            <a:pPr algn="l"/>
            <a:endParaRPr kumimoji="1" lang="zh-CN" altLang="en-US" dirty="0"/>
          </a:p>
        </p:txBody>
      </p:sp>
      <p:pic>
        <p:nvPicPr>
          <p:cNvPr id="4" name="图片 3" descr="屏幕快照 2019-01-02 上午4.28.39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67" y="3643062"/>
            <a:ext cx="6016333" cy="3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latin typeface="微软雅黑"/>
              </a:rPr>
              <a:t>Network Architecture</a:t>
            </a:r>
            <a:endParaRPr kumimoji="1" lang="zh-CN" altLang="en-US" sz="2800" dirty="0"/>
          </a:p>
        </p:txBody>
      </p:sp>
      <p:pic>
        <p:nvPicPr>
          <p:cNvPr id="4" name="图片 3" descr="屏幕快照 2019-01-02 上午4.31.3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2" y="802035"/>
            <a:ext cx="8075022" cy="4896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21486" y="857250"/>
            <a:ext cx="417051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aseline="30000" dirty="0" smtClean="0"/>
              <a:t>Two-stage </a:t>
            </a:r>
            <a:r>
              <a:rPr lang="en-US" altLang="zh-CN" sz="2400" baseline="30000" dirty="0"/>
              <a:t>scheme with </a:t>
            </a:r>
            <a:endParaRPr lang="en-US" altLang="zh-CN" sz="2400" baseline="30000" dirty="0" smtClean="0"/>
          </a:p>
          <a:p>
            <a:r>
              <a:rPr lang="en-US" altLang="zh-CN" sz="2400" baseline="30000" dirty="0" smtClean="0"/>
              <a:t>the </a:t>
            </a:r>
            <a:r>
              <a:rPr lang="en-US" altLang="zh-CN" sz="2400" baseline="30000" dirty="0"/>
              <a:t>real dataset (</a:t>
            </a:r>
            <a:r>
              <a:rPr lang="en-US" altLang="zh-CN" sz="2400" baseline="30000" dirty="0" smtClean="0"/>
              <a:t>during</a:t>
            </a:r>
            <a:r>
              <a:rPr lang="zh-CN" altLang="en-US" sz="2400" baseline="30000" dirty="0" smtClean="0"/>
              <a:t> </a:t>
            </a:r>
            <a:r>
              <a:rPr lang="en-US" altLang="zh-CN" sz="2400" baseline="30000" dirty="0" err="1" smtClean="0"/>
              <a:t>autoencoding</a:t>
            </a:r>
            <a:r>
              <a:rPr lang="en-US" altLang="zh-CN" sz="2400" baseline="30000" dirty="0"/>
              <a:t>) </a:t>
            </a:r>
            <a:endParaRPr lang="en-US" altLang="zh-CN" sz="2400" baseline="30000" dirty="0" smtClean="0"/>
          </a:p>
          <a:p>
            <a:r>
              <a:rPr lang="en-US" altLang="zh-CN" sz="2400" baseline="30000" dirty="0" smtClean="0"/>
              <a:t>&amp;</a:t>
            </a:r>
          </a:p>
          <a:p>
            <a:r>
              <a:rPr lang="en-US" altLang="zh-CN" sz="2400" baseline="30000" dirty="0" smtClean="0"/>
              <a:t>synthetic </a:t>
            </a:r>
            <a:r>
              <a:rPr lang="en-US" altLang="zh-CN" sz="2400" baseline="30000" dirty="0"/>
              <a:t>dataset (during supervised decoding)</a:t>
            </a:r>
            <a:r>
              <a:rPr lang="en-US" altLang="zh-CN" sz="2400" baseline="30000" dirty="0" smtClean="0"/>
              <a:t>.</a:t>
            </a:r>
          </a:p>
          <a:p>
            <a:endParaRPr lang="en-US" altLang="zh-CN" sz="2400" baseline="30000" dirty="0"/>
          </a:p>
          <a:p>
            <a:r>
              <a:rPr lang="en-US" altLang="zh-CN" sz="2400" baseline="30000" dirty="0"/>
              <a:t>S</a:t>
            </a:r>
            <a:r>
              <a:rPr lang="en-US" altLang="zh-CN" sz="2400" baseline="30000" dirty="0" smtClean="0"/>
              <a:t>tage</a:t>
            </a:r>
            <a:r>
              <a:rPr lang="zh-CN" altLang="en-US" sz="2400" baseline="30000" dirty="0" smtClean="0"/>
              <a:t> </a:t>
            </a:r>
            <a:r>
              <a:rPr lang="en-US" altLang="zh-CN" sz="2400" baseline="30000" dirty="0" smtClean="0"/>
              <a:t>one:</a:t>
            </a:r>
            <a:r>
              <a:rPr lang="zh-CN" altLang="en-US" sz="2400" baseline="30000" dirty="0" smtClean="0"/>
              <a:t> </a:t>
            </a:r>
            <a:r>
              <a:rPr lang="en-US" altLang="zh-CN" sz="2400" baseline="30000" dirty="0" err="1" smtClean="0"/>
              <a:t>autoencoder</a:t>
            </a:r>
            <a:endParaRPr lang="en-US" altLang="zh-CN" sz="2400" baseline="30000" dirty="0" smtClean="0"/>
          </a:p>
          <a:p>
            <a:r>
              <a:rPr lang="en-US" altLang="zh-CN" sz="2400" baseline="30000" dirty="0"/>
              <a:t>use this </a:t>
            </a:r>
            <a:r>
              <a:rPr lang="en-US" altLang="zh-CN" sz="2400" baseline="30000" dirty="0" smtClean="0"/>
              <a:t>incorrect </a:t>
            </a:r>
            <a:r>
              <a:rPr lang="en-US" altLang="zh-CN" sz="2400" baseline="30000" dirty="0"/>
              <a:t>depth as input and output for this unsupervised training, and use the synthetic dataset (with MPI) as its validation set</a:t>
            </a:r>
            <a:r>
              <a:rPr lang="en-US" altLang="zh-CN" sz="2400" baseline="30000" dirty="0" smtClean="0"/>
              <a:t>.</a:t>
            </a:r>
          </a:p>
          <a:p>
            <a:endParaRPr lang="en-US" altLang="zh-CN" sz="2400" baseline="30000" dirty="0"/>
          </a:p>
          <a:p>
            <a:r>
              <a:rPr lang="en-US" altLang="zh-CN" sz="2400" baseline="30000" dirty="0" smtClean="0"/>
              <a:t>Stage</a:t>
            </a:r>
            <a:r>
              <a:rPr lang="zh-CN" altLang="en-US" sz="2400" baseline="30000" dirty="0" smtClean="0"/>
              <a:t> </a:t>
            </a:r>
            <a:r>
              <a:rPr lang="en-US" altLang="zh-CN" sz="2400" baseline="30000" dirty="0" smtClean="0"/>
              <a:t>two:</a:t>
            </a:r>
            <a:r>
              <a:rPr lang="zh-CN" altLang="en-US" sz="2400" baseline="30000" dirty="0" smtClean="0"/>
              <a:t> </a:t>
            </a:r>
            <a:r>
              <a:rPr lang="en-US" altLang="zh-CN" sz="2400" baseline="30000" dirty="0" smtClean="0"/>
              <a:t>supervised</a:t>
            </a:r>
            <a:r>
              <a:rPr lang="zh-CN" altLang="en-US" sz="2400" baseline="30000" dirty="0" smtClean="0"/>
              <a:t> </a:t>
            </a:r>
            <a:r>
              <a:rPr lang="en-US" altLang="zh-CN" sz="2400" baseline="30000" dirty="0" smtClean="0"/>
              <a:t>decoder</a:t>
            </a:r>
          </a:p>
          <a:p>
            <a:r>
              <a:rPr lang="en-US" altLang="zh-CN" sz="2400" baseline="30000" dirty="0"/>
              <a:t>F</a:t>
            </a:r>
            <a:r>
              <a:rPr lang="en-US" altLang="zh-CN" sz="2400" baseline="30000" dirty="0" smtClean="0"/>
              <a:t>reeze the encoder layers, and train the decoder through supervised learning using their synthetic dataset.</a:t>
            </a:r>
          </a:p>
          <a:p>
            <a:endParaRPr lang="en-US" altLang="zh-CN" sz="240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423319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278" y="140760"/>
            <a:ext cx="8328960" cy="527760"/>
          </a:xfrm>
        </p:spPr>
        <p:txBody>
          <a:bodyPr/>
          <a:lstStyle/>
          <a:p>
            <a:r>
              <a:rPr kumimoji="1" lang="en-US" altLang="zh-CN" sz="3200" dirty="0"/>
              <a:t>P</a:t>
            </a:r>
            <a:r>
              <a:rPr kumimoji="1" lang="en-US" altLang="zh-CN" sz="3200" dirty="0" smtClean="0"/>
              <a:t>erformance</a:t>
            </a:r>
            <a:endParaRPr kumimoji="1"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屏幕快照 2019-01-02 上午5.0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853"/>
            <a:ext cx="12192000" cy="3065825"/>
          </a:xfrm>
          <a:prstGeom prst="rect">
            <a:avLst/>
          </a:prstGeom>
        </p:spPr>
      </p:pic>
      <p:pic>
        <p:nvPicPr>
          <p:cNvPr id="5" name="图片 4" descr="屏幕快照 2019-01-02 上午5.01.5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9" y="737853"/>
            <a:ext cx="9374792" cy="61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434_inpu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01" y="780143"/>
            <a:ext cx="2013857" cy="2013857"/>
          </a:xfrm>
          <a:prstGeom prst="rect">
            <a:avLst/>
          </a:prstGeom>
        </p:spPr>
      </p:pic>
      <p:pic>
        <p:nvPicPr>
          <p:cNvPr id="6" name="图片 5" descr="434_outpu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01" y="2797628"/>
            <a:ext cx="2013857" cy="2013857"/>
          </a:xfrm>
          <a:prstGeom prst="rect">
            <a:avLst/>
          </a:prstGeom>
        </p:spPr>
      </p:pic>
      <p:pic>
        <p:nvPicPr>
          <p:cNvPr id="7" name="图片 6" descr="434_label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01" y="4844142"/>
            <a:ext cx="2013857" cy="2013857"/>
          </a:xfrm>
          <a:prstGeom prst="rect">
            <a:avLst/>
          </a:prstGeom>
        </p:spPr>
      </p:pic>
      <p:pic>
        <p:nvPicPr>
          <p:cNvPr id="8" name="图片 7" descr="650_input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30" y="732972"/>
            <a:ext cx="2061028" cy="2061028"/>
          </a:xfrm>
          <a:prstGeom prst="rect">
            <a:avLst/>
          </a:prstGeom>
        </p:spPr>
      </p:pic>
      <p:pic>
        <p:nvPicPr>
          <p:cNvPr id="9" name="图片 8" descr="650_output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30" y="2797628"/>
            <a:ext cx="2061028" cy="2061028"/>
          </a:xfrm>
          <a:prstGeom prst="rect">
            <a:avLst/>
          </a:prstGeom>
        </p:spPr>
      </p:pic>
      <p:pic>
        <p:nvPicPr>
          <p:cNvPr id="10" name="图片 9" descr="650_label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30" y="4796971"/>
            <a:ext cx="2061028" cy="2061028"/>
          </a:xfrm>
          <a:prstGeom prst="rect">
            <a:avLst/>
          </a:prstGeom>
        </p:spPr>
      </p:pic>
      <p:pic>
        <p:nvPicPr>
          <p:cNvPr id="11" name="图片 10" descr="818_input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44" y="696686"/>
            <a:ext cx="2097314" cy="2097314"/>
          </a:xfrm>
          <a:prstGeom prst="rect">
            <a:avLst/>
          </a:prstGeom>
        </p:spPr>
      </p:pic>
      <p:pic>
        <p:nvPicPr>
          <p:cNvPr id="12" name="图片 11" descr="818_output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44" y="2779485"/>
            <a:ext cx="2097314" cy="2097314"/>
          </a:xfrm>
          <a:prstGeom prst="rect">
            <a:avLst/>
          </a:prstGeom>
        </p:spPr>
      </p:pic>
      <p:pic>
        <p:nvPicPr>
          <p:cNvPr id="13" name="图片 12" descr="818_label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44" y="4760685"/>
            <a:ext cx="2097314" cy="2097314"/>
          </a:xfrm>
          <a:prstGeom prst="rect">
            <a:avLst/>
          </a:prstGeom>
        </p:spPr>
      </p:pic>
      <p:pic>
        <p:nvPicPr>
          <p:cNvPr id="14" name="图片 13" descr="874_input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701" y="696686"/>
            <a:ext cx="2079171" cy="2079171"/>
          </a:xfrm>
          <a:prstGeom prst="rect">
            <a:avLst/>
          </a:prstGeom>
        </p:spPr>
      </p:pic>
      <p:pic>
        <p:nvPicPr>
          <p:cNvPr id="15" name="图片 14" descr="874_output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701" y="2797628"/>
            <a:ext cx="2079171" cy="2079171"/>
          </a:xfrm>
          <a:prstGeom prst="rect">
            <a:avLst/>
          </a:prstGeom>
        </p:spPr>
      </p:pic>
      <p:pic>
        <p:nvPicPr>
          <p:cNvPr id="16" name="图片 15" descr="874_label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701" y="4778828"/>
            <a:ext cx="2079171" cy="207917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9571" y="1487714"/>
            <a:ext cx="137885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input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99571" y="3606017"/>
            <a:ext cx="1378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output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35857" y="5708134"/>
            <a:ext cx="1378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42585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607" y="134332"/>
            <a:ext cx="8328960" cy="527760"/>
          </a:xfrm>
        </p:spPr>
        <p:txBody>
          <a:bodyPr/>
          <a:lstStyle/>
          <a:p>
            <a:r>
              <a:rPr kumimoji="1" lang="en-US" altLang="zh-CN" sz="4000" b="1" dirty="0">
                <a:solidFill>
                  <a:srgbClr val="FF0000"/>
                </a:solidFill>
              </a:rPr>
              <a:t>C</a:t>
            </a:r>
            <a:r>
              <a:rPr kumimoji="1" lang="en-US" altLang="zh-CN" sz="4000" b="1" dirty="0" smtClean="0">
                <a:solidFill>
                  <a:srgbClr val="FF0000"/>
                </a:solidFill>
              </a:rPr>
              <a:t>ontents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1018658" y="856977"/>
            <a:ext cx="10515240" cy="5723624"/>
          </a:xfrm>
        </p:spPr>
        <p:txBody>
          <a:bodyPr/>
          <a:lstStyle/>
          <a:p>
            <a:r>
              <a:rPr kumimoji="1" lang="en-US" altLang="zh-CN" sz="1600" dirty="0" smtClean="0"/>
              <a:t>1.ToF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depth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imaging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 smtClean="0"/>
              <a:t>core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challenges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Depth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acquisition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</a:t>
            </a:r>
            <a:r>
              <a:rPr kumimoji="1" lang="zh-CN" altLang="zh-CN" sz="1400" dirty="0"/>
              <a:t> </a:t>
            </a:r>
            <a:r>
              <a:rPr kumimoji="1" lang="en-US" altLang="zh-CN" sz="1400" dirty="0" smtClean="0"/>
              <a:t>Multi-path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interference(MPI)</a:t>
            </a:r>
          </a:p>
          <a:p>
            <a:r>
              <a:rPr kumimoji="1" lang="en-US" altLang="zh-CN" sz="1400" dirty="0" smtClean="0"/>
              <a:t>	c. Phase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unwrapping</a:t>
            </a:r>
          </a:p>
          <a:p>
            <a:r>
              <a:rPr kumimoji="1" lang="zh-CN" altLang="zh-CN" sz="1600" dirty="0" smtClean="0"/>
              <a:t>2</a:t>
            </a:r>
            <a:r>
              <a:rPr kumimoji="1" lang="en-US" altLang="zh-CN" sz="1600" dirty="0" smtClean="0"/>
              <a:t>.FLAT</a:t>
            </a:r>
          </a:p>
          <a:p>
            <a:r>
              <a:rPr kumimoji="1" lang="en-US" altLang="zh-CN" sz="1400" dirty="0" smtClean="0"/>
              <a:t>	a. Contribution</a:t>
            </a:r>
          </a:p>
          <a:p>
            <a:r>
              <a:rPr kumimoji="1" lang="en-US" altLang="zh-CN" sz="1400" dirty="0" smtClean="0"/>
              <a:t>	b. Dataset</a:t>
            </a:r>
          </a:p>
          <a:p>
            <a:r>
              <a:rPr kumimoji="1" lang="en-US" altLang="zh-CN" sz="1400" dirty="0" smtClean="0"/>
              <a:t>	c. Network Architecture</a:t>
            </a:r>
          </a:p>
          <a:p>
            <a:r>
              <a:rPr kumimoji="1" lang="en-US" altLang="zh-CN" sz="1400" dirty="0" smtClean="0"/>
              <a:t>	d. Results &amp; Performance</a:t>
            </a:r>
          </a:p>
          <a:p>
            <a:endParaRPr kumimoji="1" lang="en-US" altLang="zh-CN" sz="1400" dirty="0"/>
          </a:p>
          <a:p>
            <a:r>
              <a:rPr kumimoji="1" lang="zh-CN" altLang="zh-CN" sz="1600" dirty="0"/>
              <a:t>3</a:t>
            </a:r>
            <a:r>
              <a:rPr kumimoji="1" lang="en-US" altLang="zh-CN" sz="1600" dirty="0" smtClean="0"/>
              <a:t>.</a:t>
            </a:r>
            <a:r>
              <a:rPr kumimoji="1" lang="en-US" altLang="zh-CN" sz="1600" dirty="0" err="1" smtClean="0"/>
              <a:t>DeepToF</a:t>
            </a:r>
            <a:endParaRPr kumimoji="1" lang="en-US" altLang="zh-CN" sz="1600" dirty="0" smtClean="0"/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 Contribution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 Dataset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c. Network Architecture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d. Results &amp; Performance</a:t>
            </a:r>
          </a:p>
          <a:p>
            <a:endParaRPr kumimoji="1" lang="en-US" altLang="zh-CN" sz="1400" dirty="0"/>
          </a:p>
          <a:p>
            <a:r>
              <a:rPr kumimoji="1" lang="zh-CN" altLang="zh-CN" sz="1600" dirty="0">
                <a:solidFill>
                  <a:srgbClr val="FF0000"/>
                </a:solidFill>
              </a:rPr>
              <a:t>4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.</a:t>
            </a:r>
            <a:r>
              <a:rPr kumimoji="1" lang="en-US" altLang="zh-CN" sz="1600" dirty="0" err="1" smtClean="0">
                <a:solidFill>
                  <a:srgbClr val="FF0000"/>
                </a:solidFill>
              </a:rPr>
              <a:t>ToFNet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Contribution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Network Architecture</a:t>
            </a:r>
          </a:p>
          <a:p>
            <a:r>
              <a:rPr kumimoji="1" lang="en-US" altLang="zh-CN" sz="1400" dirty="0" smtClean="0"/>
              <a:t>	c.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Loss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function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d.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Performance</a:t>
            </a:r>
          </a:p>
          <a:p>
            <a:endParaRPr kumimoji="1" lang="en-US" altLang="zh-CN" sz="1400" dirty="0"/>
          </a:p>
          <a:p>
            <a:r>
              <a:rPr kumimoji="1" lang="zh-CN" altLang="zh-CN" sz="1400" dirty="0" smtClean="0"/>
              <a:t>5</a:t>
            </a:r>
            <a:r>
              <a:rPr kumimoji="1" lang="en-US" altLang="zh-CN" sz="1400" dirty="0" smtClean="0"/>
              <a:t>.Domain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Adaptation</a:t>
            </a:r>
            <a:endParaRPr kumimoji="1" lang="en-US" altLang="zh-CN" sz="1400" dirty="0"/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05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0513" y="45820"/>
            <a:ext cx="81607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Deep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end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end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err="1" smtClean="0"/>
              <a:t>ToF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imaging (</a:t>
            </a:r>
            <a:r>
              <a:rPr kumimoji="1" lang="en-US" altLang="zh-CN" sz="3200" dirty="0" err="1" smtClean="0"/>
              <a:t>ToFNet</a:t>
            </a:r>
            <a:r>
              <a:rPr kumimoji="1" lang="en-US" altLang="zh-CN" sz="3200" dirty="0" smtClean="0"/>
              <a:t>)</a:t>
            </a:r>
            <a:endParaRPr kumimoji="1"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30513" y="712782"/>
            <a:ext cx="110074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Contributions</a:t>
            </a:r>
            <a:endParaRPr kumimoji="1" lang="en-US" altLang="zh-CN" sz="2800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1</a:t>
            </a:r>
            <a:r>
              <a:rPr kumimoji="1" lang="en-US" altLang="zh-CN" dirty="0" smtClean="0"/>
              <a:t>.Learning</a:t>
            </a:r>
            <a:r>
              <a:rPr kumimoji="1" lang="zh-CN" altLang="en-US" dirty="0" smtClean="0"/>
              <a:t>-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approach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ToF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imaging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jointly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solving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phase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unwarpping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MPI</a:t>
            </a:r>
            <a:r>
              <a:rPr kumimoji="1" lang="zh-CN" altLang="en-US" dirty="0" smtClean="0"/>
              <a:t>, </a:t>
            </a:r>
            <a:r>
              <a:rPr kumimoji="1" lang="en-US" altLang="zh-CN" dirty="0" err="1" smtClean="0"/>
              <a:t>denoising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correlation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measurements.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.Setup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large-scale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correlation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ToF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known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ground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truth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pixel.  pbrt-v3</a:t>
            </a:r>
          </a:p>
          <a:p>
            <a:endParaRPr kumimoji="1" lang="en-US" altLang="zh-CN" dirty="0"/>
          </a:p>
        </p:txBody>
      </p:sp>
      <p:pic>
        <p:nvPicPr>
          <p:cNvPr id="5" name="图片 4" descr="屏幕快照 2018-12-29 上午10.37.35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5" y="2284266"/>
            <a:ext cx="4526713" cy="1573218"/>
          </a:xfrm>
          <a:prstGeom prst="rect">
            <a:avLst/>
          </a:prstGeom>
        </p:spPr>
      </p:pic>
      <p:pic>
        <p:nvPicPr>
          <p:cNvPr id="6" name="图片 5" descr="屏幕快照 2018-12-29 上午10.37.5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67" y="2130143"/>
            <a:ext cx="4301992" cy="1550464"/>
          </a:xfrm>
          <a:prstGeom prst="rect">
            <a:avLst/>
          </a:prstGeom>
        </p:spPr>
      </p:pic>
      <p:pic>
        <p:nvPicPr>
          <p:cNvPr id="8" name="图片 7" descr="屏幕快照 2019-01-02 上午5.10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3" y="4267855"/>
            <a:ext cx="5884714" cy="2339706"/>
          </a:xfrm>
          <a:prstGeom prst="rect">
            <a:avLst/>
          </a:prstGeom>
        </p:spPr>
      </p:pic>
      <p:pic>
        <p:nvPicPr>
          <p:cNvPr id="9" name="图片 8" descr="屏幕快照 2019-01-02 上午5.10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66" y="4267855"/>
            <a:ext cx="6121633" cy="2284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9-01-02 上午5.44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281"/>
            <a:ext cx="12192000" cy="20951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6870" y="3105835"/>
            <a:ext cx="1152527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/>
              <a:t>consisting of</a:t>
            </a:r>
            <a:r>
              <a:rPr lang="zh-CN" altLang="en-US" sz="2000" dirty="0"/>
              <a:t> 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left: a symmetrically skip-connected encoder-decoder generator network G, right: a</a:t>
            </a:r>
            <a:r>
              <a:rPr lang="zh-CN" altLang="en-US" sz="2000" dirty="0"/>
              <a:t> </a:t>
            </a:r>
            <a:r>
              <a:rPr lang="en-US" altLang="zh-CN" sz="2000" dirty="0"/>
              <a:t>discriminator network D.</a:t>
            </a:r>
          </a:p>
          <a:p>
            <a:r>
              <a:rPr lang="en-US" altLang="zh-CN" sz="2000" dirty="0"/>
              <a:t>Both G and D are trained on 128 × 128 patches</a:t>
            </a:r>
            <a:endParaRPr lang="zh-CN" altLang="en-US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1.treat depth generation as a multi-channel image fusion problem where a desired depth map is the weighted combination of the same scene measured at multiple [</a:t>
            </a:r>
            <a:r>
              <a:rPr lang="en-US" altLang="zh-CN" sz="2000" dirty="0" err="1" smtClean="0"/>
              <a:t>ω</a:t>
            </a:r>
            <a:r>
              <a:rPr lang="en-US" altLang="zh-CN" sz="2000" baseline="-25000" dirty="0" err="1" smtClean="0"/>
              <a:t>i</a:t>
            </a:r>
            <a:r>
              <a:rPr lang="en-US" altLang="zh-CN" sz="2000" dirty="0" smtClean="0"/>
              <a:t> , </a:t>
            </a:r>
            <a:r>
              <a:rPr lang="en-US" altLang="zh-CN" sz="2000" dirty="0" err="1" smtClean="0"/>
              <a:t>ψ</a:t>
            </a:r>
            <a:r>
              <a:rPr lang="en-US" altLang="zh-CN" sz="2000" baseline="-25000" dirty="0" err="1" smtClean="0"/>
              <a:t>j</a:t>
            </a:r>
            <a:r>
              <a:rPr lang="en-US" altLang="zh-CN" sz="2000" dirty="0" smtClean="0"/>
              <a:t> ] illumination-sensor configurations.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2. the input correlation measurements and output depth images should both be consistent with the underlying scene geometry</a:t>
            </a:r>
            <a:r>
              <a:rPr lang="zh-CN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while the two should share depth gradients</a:t>
            </a:r>
            <a:endParaRPr lang="en-US" altLang="zh-CN" sz="20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81520" y="140760"/>
            <a:ext cx="8328960" cy="527760"/>
          </a:xfrm>
        </p:spPr>
        <p:txBody>
          <a:bodyPr/>
          <a:lstStyle/>
          <a:p>
            <a:r>
              <a:rPr lang="en-US" altLang="zh-CN" sz="2800" dirty="0" smtClean="0">
                <a:latin typeface="微软雅黑"/>
              </a:rPr>
              <a:t>Network Architecture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607" y="134332"/>
            <a:ext cx="8328960" cy="527760"/>
          </a:xfrm>
        </p:spPr>
        <p:txBody>
          <a:bodyPr/>
          <a:lstStyle/>
          <a:p>
            <a:r>
              <a:rPr kumimoji="1" lang="en-US" altLang="zh-CN" sz="4000" b="1" dirty="0">
                <a:solidFill>
                  <a:srgbClr val="FF0000"/>
                </a:solidFill>
              </a:rPr>
              <a:t>C</a:t>
            </a:r>
            <a:r>
              <a:rPr kumimoji="1" lang="en-US" altLang="zh-CN" sz="4000" b="1" dirty="0" smtClean="0">
                <a:solidFill>
                  <a:srgbClr val="FF0000"/>
                </a:solidFill>
              </a:rPr>
              <a:t>ontents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1018658" y="856977"/>
            <a:ext cx="10515240" cy="5723624"/>
          </a:xfrm>
        </p:spPr>
        <p:txBody>
          <a:bodyPr/>
          <a:lstStyle/>
          <a:p>
            <a:r>
              <a:rPr kumimoji="1" lang="en-US" altLang="zh-CN" sz="1600" dirty="0" smtClean="0"/>
              <a:t>1.ToF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depth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imaging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 smtClean="0"/>
              <a:t>core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challenges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Depth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acquisition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</a:t>
            </a:r>
            <a:r>
              <a:rPr kumimoji="1" lang="zh-CN" altLang="zh-CN" sz="1400" dirty="0"/>
              <a:t> </a:t>
            </a:r>
            <a:r>
              <a:rPr kumimoji="1" lang="en-US" altLang="zh-CN" sz="1400" dirty="0" smtClean="0"/>
              <a:t>Multi-path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interference(MPI)</a:t>
            </a:r>
          </a:p>
          <a:p>
            <a:r>
              <a:rPr kumimoji="1" lang="en-US" altLang="zh-CN" sz="1400" dirty="0" smtClean="0"/>
              <a:t>	c. Phase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unwrapping</a:t>
            </a:r>
          </a:p>
          <a:p>
            <a:r>
              <a:rPr kumimoji="1" lang="zh-CN" altLang="zh-CN" sz="1600" dirty="0" smtClean="0"/>
              <a:t>2</a:t>
            </a:r>
            <a:r>
              <a:rPr kumimoji="1" lang="en-US" altLang="zh-CN" sz="1600" dirty="0" smtClean="0"/>
              <a:t>.FLAT</a:t>
            </a:r>
          </a:p>
          <a:p>
            <a:r>
              <a:rPr kumimoji="1" lang="en-US" altLang="zh-CN" sz="1400" dirty="0" smtClean="0"/>
              <a:t>	a. Contribution</a:t>
            </a:r>
          </a:p>
          <a:p>
            <a:r>
              <a:rPr kumimoji="1" lang="en-US" altLang="zh-CN" sz="1400" dirty="0" smtClean="0"/>
              <a:t>	b. Dataset</a:t>
            </a:r>
          </a:p>
          <a:p>
            <a:r>
              <a:rPr kumimoji="1" lang="en-US" altLang="zh-CN" sz="1400" dirty="0" smtClean="0"/>
              <a:t>	c. Network Architecture</a:t>
            </a:r>
          </a:p>
          <a:p>
            <a:r>
              <a:rPr kumimoji="1" lang="en-US" altLang="zh-CN" sz="1400" dirty="0" smtClean="0"/>
              <a:t>	d. Results &amp; Performance</a:t>
            </a:r>
          </a:p>
          <a:p>
            <a:endParaRPr kumimoji="1" lang="en-US" altLang="zh-CN" sz="1400" dirty="0"/>
          </a:p>
          <a:p>
            <a:r>
              <a:rPr kumimoji="1" lang="zh-CN" altLang="zh-CN" sz="1600" dirty="0"/>
              <a:t>3</a:t>
            </a:r>
            <a:r>
              <a:rPr kumimoji="1" lang="en-US" altLang="zh-CN" sz="1600" dirty="0" smtClean="0"/>
              <a:t>.</a:t>
            </a:r>
            <a:r>
              <a:rPr kumimoji="1" lang="en-US" altLang="zh-CN" sz="1600" dirty="0" err="1" smtClean="0"/>
              <a:t>DeepToF</a:t>
            </a:r>
            <a:endParaRPr kumimoji="1" lang="en-US" altLang="zh-CN" sz="1600" dirty="0" smtClean="0"/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 Contribution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 Dataset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c. Network Architecture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d. Results &amp; Performance</a:t>
            </a:r>
          </a:p>
          <a:p>
            <a:endParaRPr kumimoji="1" lang="en-US" altLang="zh-CN" sz="1400" dirty="0"/>
          </a:p>
          <a:p>
            <a:r>
              <a:rPr kumimoji="1" lang="zh-CN" altLang="zh-CN" sz="1600" dirty="0"/>
              <a:t>4</a:t>
            </a:r>
            <a:r>
              <a:rPr kumimoji="1" lang="en-US" altLang="zh-CN" sz="1600" dirty="0" smtClean="0"/>
              <a:t>.</a:t>
            </a:r>
            <a:r>
              <a:rPr kumimoji="1" lang="en-US" altLang="zh-CN" sz="1600" dirty="0" err="1" smtClean="0"/>
              <a:t>ToFNet</a:t>
            </a:r>
            <a:endParaRPr kumimoji="1" lang="en-US" altLang="zh-CN" sz="1600" dirty="0" smtClean="0"/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Contribution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Network Architecture</a:t>
            </a:r>
          </a:p>
          <a:p>
            <a:r>
              <a:rPr kumimoji="1" lang="en-US" altLang="zh-CN" sz="1400" dirty="0" smtClean="0"/>
              <a:t>	c.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Loss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function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d.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Performance</a:t>
            </a:r>
          </a:p>
          <a:p>
            <a:endParaRPr kumimoji="1" lang="en-US" altLang="zh-CN" sz="1400" dirty="0"/>
          </a:p>
          <a:p>
            <a:r>
              <a:rPr kumimoji="1" lang="zh-CN" altLang="zh-CN" sz="1400" dirty="0" smtClean="0"/>
              <a:t>5</a:t>
            </a:r>
            <a:r>
              <a:rPr kumimoji="1" lang="en-US" altLang="zh-CN" sz="1400" dirty="0" smtClean="0"/>
              <a:t>.Domain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Adaptation</a:t>
            </a:r>
            <a:endParaRPr kumimoji="1" lang="en-US" altLang="zh-CN" sz="1400" dirty="0"/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874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 smtClean="0"/>
              <a:t>Loss function</a:t>
            </a:r>
            <a:endParaRPr kumimoji="1" lang="zh-CN" altLang="en-US" sz="2800" dirty="0"/>
          </a:p>
        </p:txBody>
      </p:sp>
      <p:pic>
        <p:nvPicPr>
          <p:cNvPr id="4" name="图片 3" descr="屏幕快照 2019-01-02 上午7.22.3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" y="897161"/>
            <a:ext cx="2826498" cy="775411"/>
          </a:xfrm>
          <a:prstGeom prst="rect">
            <a:avLst/>
          </a:prstGeom>
        </p:spPr>
      </p:pic>
      <p:pic>
        <p:nvPicPr>
          <p:cNvPr id="5" name="图片 4" descr="屏幕快照 2019-01-02 上午7.22.39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508" y="914964"/>
            <a:ext cx="5719521" cy="757608"/>
          </a:xfrm>
          <a:prstGeom prst="rect">
            <a:avLst/>
          </a:prstGeom>
        </p:spPr>
      </p:pic>
      <p:pic>
        <p:nvPicPr>
          <p:cNvPr id="6" name="图片 5" descr="屏幕快照 2019-01-02 上午7.22.57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72" y="897161"/>
            <a:ext cx="3182228" cy="1067630"/>
          </a:xfrm>
          <a:prstGeom prst="rect">
            <a:avLst/>
          </a:prstGeom>
        </p:spPr>
      </p:pic>
      <p:pic>
        <p:nvPicPr>
          <p:cNvPr id="7" name="图片 6" descr="屏幕快照 2019-01-02 上午7.23.0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72" y="267498"/>
            <a:ext cx="4920842" cy="4972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89823" y="4996657"/>
            <a:ext cx="3533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sz="2400" dirty="0" smtClean="0"/>
              <a:t>λ</a:t>
            </a:r>
            <a:r>
              <a:rPr lang="en-US" altLang="zh-CN" sz="2400" baseline="-25000" dirty="0" smtClean="0"/>
              <a:t>s</a:t>
            </a:r>
            <a:r>
              <a:rPr lang="mr-IN" altLang="zh-CN" sz="2400" dirty="0" smtClean="0"/>
              <a:t> =0.0001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mr-IN" altLang="zh-CN" sz="2400" dirty="0" smtClean="0"/>
              <a:t>λ</a:t>
            </a:r>
            <a:r>
              <a:rPr lang="en-US" altLang="zh-CN" sz="2400" baseline="-25000" dirty="0" smtClean="0"/>
              <a:t>a</a:t>
            </a:r>
            <a:r>
              <a:rPr lang="mr-IN" altLang="zh-CN" sz="2400" dirty="0" smtClean="0"/>
              <a:t> =0.1</a:t>
            </a:r>
            <a:endParaRPr lang="zh-CN" altLang="en-US" sz="2400" dirty="0"/>
          </a:p>
        </p:txBody>
      </p:sp>
      <p:pic>
        <p:nvPicPr>
          <p:cNvPr id="10" name="图片 9" descr="屏幕快照 2019-01-02 上午11.09.36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815"/>
            <a:ext cx="9009772" cy="5135340"/>
          </a:xfrm>
          <a:prstGeom prst="rect">
            <a:avLst/>
          </a:prstGeom>
        </p:spPr>
      </p:pic>
      <p:cxnSp>
        <p:nvCxnSpPr>
          <p:cNvPr id="12" name="直线连接符 11"/>
          <p:cNvCxnSpPr/>
          <p:nvPr/>
        </p:nvCxnSpPr>
        <p:spPr>
          <a:xfrm>
            <a:off x="2980158" y="779031"/>
            <a:ext cx="0" cy="907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890541" y="897161"/>
            <a:ext cx="0" cy="9066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5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564" y="46807"/>
            <a:ext cx="8328960" cy="527760"/>
          </a:xfrm>
        </p:spPr>
        <p:txBody>
          <a:bodyPr/>
          <a:lstStyle/>
          <a:p>
            <a:r>
              <a:rPr kumimoji="1" lang="en-US" altLang="zh-CN" sz="3200" dirty="0"/>
              <a:t>P</a:t>
            </a:r>
            <a:r>
              <a:rPr kumimoji="1" lang="en-US" altLang="zh-CN" sz="3200" dirty="0" smtClean="0"/>
              <a:t>erformance</a:t>
            </a:r>
            <a:endParaRPr kumimoji="1" lang="zh-CN" altLang="en-US" sz="3200" dirty="0"/>
          </a:p>
        </p:txBody>
      </p:sp>
      <p:pic>
        <p:nvPicPr>
          <p:cNvPr id="7" name="图片 6" descr="屏幕快照 2019-01-02 上午7.49.0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802"/>
            <a:ext cx="12192000" cy="2889541"/>
          </a:xfrm>
          <a:prstGeom prst="rect">
            <a:avLst/>
          </a:prstGeom>
        </p:spPr>
      </p:pic>
      <p:pic>
        <p:nvPicPr>
          <p:cNvPr id="8" name="图片 7" descr="屏幕快照 2019-01-02 上午7.49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209"/>
            <a:ext cx="12192000" cy="305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4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0014_realA_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90" y="0"/>
            <a:ext cx="2298095" cy="1723571"/>
          </a:xfrm>
          <a:prstGeom prst="rect">
            <a:avLst/>
          </a:prstGeom>
        </p:spPr>
      </p:pic>
      <p:pic>
        <p:nvPicPr>
          <p:cNvPr id="5" name="图片 4" descr="000014_realB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6" y="3447142"/>
            <a:ext cx="2316239" cy="1687286"/>
          </a:xfrm>
          <a:prstGeom prst="rect">
            <a:avLst/>
          </a:prstGeom>
        </p:spPr>
      </p:pic>
      <p:pic>
        <p:nvPicPr>
          <p:cNvPr id="6" name="图片 5" descr="000014_su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8" y="5120822"/>
            <a:ext cx="2316238" cy="1737178"/>
          </a:xfrm>
          <a:prstGeom prst="rect">
            <a:avLst/>
          </a:prstGeom>
        </p:spPr>
      </p:pic>
      <p:pic>
        <p:nvPicPr>
          <p:cNvPr id="7" name="图片 6" descr="000014_realA_depth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90" y="1723571"/>
            <a:ext cx="2298095" cy="1723571"/>
          </a:xfrm>
          <a:prstGeom prst="rect">
            <a:avLst/>
          </a:prstGeom>
        </p:spPr>
      </p:pic>
      <p:pic>
        <p:nvPicPr>
          <p:cNvPr id="8" name="图片 7" descr="000164_realA_am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0"/>
            <a:ext cx="2298095" cy="1723571"/>
          </a:xfrm>
          <a:prstGeom prst="rect">
            <a:avLst/>
          </a:prstGeom>
        </p:spPr>
      </p:pic>
      <p:pic>
        <p:nvPicPr>
          <p:cNvPr id="9" name="图片 8" descr="000164_realA_depth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723571"/>
            <a:ext cx="2298095" cy="1723571"/>
          </a:xfrm>
          <a:prstGeom prst="rect">
            <a:avLst/>
          </a:prstGeom>
        </p:spPr>
      </p:pic>
      <p:pic>
        <p:nvPicPr>
          <p:cNvPr id="10" name="图片 9" descr="000164_realB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99" y="3447141"/>
            <a:ext cx="2298095" cy="1723571"/>
          </a:xfrm>
          <a:prstGeom prst="rect">
            <a:avLst/>
          </a:prstGeom>
        </p:spPr>
      </p:pic>
      <p:pic>
        <p:nvPicPr>
          <p:cNvPr id="11" name="图片 10" descr="000164_su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5134428"/>
            <a:ext cx="2298095" cy="1723571"/>
          </a:xfrm>
          <a:prstGeom prst="rect">
            <a:avLst/>
          </a:prstGeom>
        </p:spPr>
      </p:pic>
      <p:pic>
        <p:nvPicPr>
          <p:cNvPr id="12" name="图片 11" descr="000170_realA_am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14" y="0"/>
            <a:ext cx="2298095" cy="1723571"/>
          </a:xfrm>
          <a:prstGeom prst="rect">
            <a:avLst/>
          </a:prstGeom>
        </p:spPr>
      </p:pic>
      <p:pic>
        <p:nvPicPr>
          <p:cNvPr id="13" name="图片 12" descr="000170_realA_depth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14" y="1669142"/>
            <a:ext cx="2298095" cy="1723571"/>
          </a:xfrm>
          <a:prstGeom prst="rect">
            <a:avLst/>
          </a:prstGeom>
        </p:spPr>
      </p:pic>
      <p:pic>
        <p:nvPicPr>
          <p:cNvPr id="14" name="图片 13" descr="000170_realB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14" y="3392713"/>
            <a:ext cx="2298095" cy="1723571"/>
          </a:xfrm>
          <a:prstGeom prst="rect">
            <a:avLst/>
          </a:prstGeom>
        </p:spPr>
      </p:pic>
      <p:pic>
        <p:nvPicPr>
          <p:cNvPr id="15" name="图片 14" descr="000170_su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14" y="5116283"/>
            <a:ext cx="2298095" cy="1741715"/>
          </a:xfrm>
          <a:prstGeom prst="rect">
            <a:avLst/>
          </a:prstGeom>
        </p:spPr>
      </p:pic>
      <p:pic>
        <p:nvPicPr>
          <p:cNvPr id="16" name="图片 15" descr="000190_realA_am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809" y="18141"/>
            <a:ext cx="2273905" cy="1705429"/>
          </a:xfrm>
          <a:prstGeom prst="rect">
            <a:avLst/>
          </a:prstGeom>
        </p:spPr>
      </p:pic>
      <p:pic>
        <p:nvPicPr>
          <p:cNvPr id="17" name="图片 16" descr="000190_realA_depth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18" y="1669142"/>
            <a:ext cx="2298095" cy="1723571"/>
          </a:xfrm>
          <a:prstGeom prst="rect">
            <a:avLst/>
          </a:prstGeom>
        </p:spPr>
      </p:pic>
      <p:pic>
        <p:nvPicPr>
          <p:cNvPr id="18" name="图片 17" descr="000190_realB.pn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20" y="3392713"/>
            <a:ext cx="2298093" cy="1723570"/>
          </a:xfrm>
          <a:prstGeom prst="rect">
            <a:avLst/>
          </a:prstGeom>
        </p:spPr>
      </p:pic>
      <p:pic>
        <p:nvPicPr>
          <p:cNvPr id="19" name="图片 18" descr="000190_su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666" y="5116283"/>
            <a:ext cx="2322286" cy="17417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4330" y="610550"/>
            <a:ext cx="117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amplitude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34330" y="2350379"/>
            <a:ext cx="117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 smtClean="0"/>
              <a:t>tof_depth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34330" y="4126841"/>
            <a:ext cx="117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GT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34330" y="5875065"/>
            <a:ext cx="117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output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3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607" y="134332"/>
            <a:ext cx="8328960" cy="527760"/>
          </a:xfrm>
        </p:spPr>
        <p:txBody>
          <a:bodyPr/>
          <a:lstStyle/>
          <a:p>
            <a:r>
              <a:rPr kumimoji="1" lang="en-US" altLang="zh-CN" sz="4000" b="1" dirty="0">
                <a:solidFill>
                  <a:srgbClr val="FF0000"/>
                </a:solidFill>
              </a:rPr>
              <a:t>C</a:t>
            </a:r>
            <a:r>
              <a:rPr kumimoji="1" lang="en-US" altLang="zh-CN" sz="4000" b="1" dirty="0" smtClean="0">
                <a:solidFill>
                  <a:srgbClr val="FF0000"/>
                </a:solidFill>
              </a:rPr>
              <a:t>ontents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1018658" y="856977"/>
            <a:ext cx="10515240" cy="5723624"/>
          </a:xfrm>
        </p:spPr>
        <p:txBody>
          <a:bodyPr/>
          <a:lstStyle/>
          <a:p>
            <a:r>
              <a:rPr kumimoji="1" lang="en-US" altLang="zh-CN" sz="1600" dirty="0" smtClean="0"/>
              <a:t>1.ToF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depth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imaging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 smtClean="0"/>
              <a:t>core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challenges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Depth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acquisition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</a:t>
            </a:r>
            <a:r>
              <a:rPr kumimoji="1" lang="zh-CN" altLang="zh-CN" sz="1400" dirty="0"/>
              <a:t> </a:t>
            </a:r>
            <a:r>
              <a:rPr kumimoji="1" lang="en-US" altLang="zh-CN" sz="1400" dirty="0" smtClean="0"/>
              <a:t>Multi-path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interference(MPI)</a:t>
            </a:r>
          </a:p>
          <a:p>
            <a:r>
              <a:rPr kumimoji="1" lang="en-US" altLang="zh-CN" sz="1400" dirty="0" smtClean="0"/>
              <a:t>	c. Phase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unwrapping</a:t>
            </a:r>
          </a:p>
          <a:p>
            <a:r>
              <a:rPr kumimoji="1" lang="zh-CN" altLang="zh-CN" sz="1600" dirty="0" smtClean="0"/>
              <a:t>2</a:t>
            </a:r>
            <a:r>
              <a:rPr kumimoji="1" lang="en-US" altLang="zh-CN" sz="1600" dirty="0" smtClean="0"/>
              <a:t>.FLAT</a:t>
            </a:r>
          </a:p>
          <a:p>
            <a:r>
              <a:rPr kumimoji="1" lang="en-US" altLang="zh-CN" sz="1400" dirty="0" smtClean="0"/>
              <a:t>	a. Contribution</a:t>
            </a:r>
          </a:p>
          <a:p>
            <a:r>
              <a:rPr kumimoji="1" lang="en-US" altLang="zh-CN" sz="1400" dirty="0" smtClean="0"/>
              <a:t>	b. Dataset</a:t>
            </a:r>
          </a:p>
          <a:p>
            <a:r>
              <a:rPr kumimoji="1" lang="en-US" altLang="zh-CN" sz="1400" dirty="0" smtClean="0"/>
              <a:t>	c. Network Architecture</a:t>
            </a:r>
          </a:p>
          <a:p>
            <a:r>
              <a:rPr kumimoji="1" lang="en-US" altLang="zh-CN" sz="1400" dirty="0" smtClean="0"/>
              <a:t>	d. Results &amp; Performance</a:t>
            </a:r>
          </a:p>
          <a:p>
            <a:endParaRPr kumimoji="1" lang="en-US" altLang="zh-CN" sz="1400" dirty="0"/>
          </a:p>
          <a:p>
            <a:r>
              <a:rPr kumimoji="1" lang="zh-CN" altLang="zh-CN" sz="1600" dirty="0"/>
              <a:t>3</a:t>
            </a:r>
            <a:r>
              <a:rPr kumimoji="1" lang="en-US" altLang="zh-CN" sz="1600" dirty="0" smtClean="0"/>
              <a:t>.</a:t>
            </a:r>
            <a:r>
              <a:rPr kumimoji="1" lang="en-US" altLang="zh-CN" sz="1600" dirty="0" err="1" smtClean="0"/>
              <a:t>DeepToF</a:t>
            </a:r>
            <a:endParaRPr kumimoji="1" lang="en-US" altLang="zh-CN" sz="1600" dirty="0" smtClean="0"/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 Contribution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 Dataset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c. Network Architecture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d. Results &amp; Performance</a:t>
            </a:r>
          </a:p>
          <a:p>
            <a:endParaRPr kumimoji="1" lang="en-US" altLang="zh-CN" sz="1400" dirty="0"/>
          </a:p>
          <a:p>
            <a:r>
              <a:rPr kumimoji="1" lang="zh-CN" altLang="zh-CN" sz="1600" dirty="0"/>
              <a:t>4</a:t>
            </a:r>
            <a:r>
              <a:rPr kumimoji="1" lang="en-US" altLang="zh-CN" sz="1600" dirty="0" smtClean="0"/>
              <a:t>.</a:t>
            </a:r>
            <a:r>
              <a:rPr kumimoji="1" lang="en-US" altLang="zh-CN" sz="1600" dirty="0" err="1" smtClean="0"/>
              <a:t>ToFNet</a:t>
            </a:r>
            <a:endParaRPr kumimoji="1" lang="en-US" altLang="zh-CN" sz="1600" dirty="0" smtClean="0"/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Contribution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Network Architecture</a:t>
            </a:r>
          </a:p>
          <a:p>
            <a:r>
              <a:rPr kumimoji="1" lang="en-US" altLang="zh-CN" sz="1400" dirty="0" smtClean="0"/>
              <a:t>	c.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Loss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function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d.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Performance</a:t>
            </a:r>
          </a:p>
          <a:p>
            <a:endParaRPr kumimoji="1" lang="en-US" altLang="zh-CN" sz="1400" dirty="0"/>
          </a:p>
          <a:p>
            <a:r>
              <a:rPr kumimoji="1" lang="zh-CN" altLang="zh-CN" sz="1400" dirty="0" smtClean="0">
                <a:solidFill>
                  <a:srgbClr val="FF0000"/>
                </a:solidFill>
              </a:rPr>
              <a:t>5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.Domain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Adaptation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0592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Domain Adaptation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93107" y="645675"/>
            <a:ext cx="198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source domain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51163" y="645080"/>
            <a:ext cx="198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target domain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32971" y="1410650"/>
            <a:ext cx="198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fully 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dense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191026" y="1410055"/>
            <a:ext cx="198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no label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93107" y="2298020"/>
            <a:ext cx="1300696" cy="367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lots of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451163" y="2298021"/>
            <a:ext cx="1056483" cy="36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less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19435" y="2282721"/>
            <a:ext cx="116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quantity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93106" y="3124193"/>
            <a:ext cx="33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domain shift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5458" y="3108894"/>
            <a:ext cx="141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distribution</a:t>
            </a:r>
            <a:endParaRPr kumimoji="1" lang="zh-CN" altLang="en-US" dirty="0"/>
          </a:p>
        </p:txBody>
      </p:sp>
      <p:cxnSp>
        <p:nvCxnSpPr>
          <p:cNvPr id="13" name="直线连接符 12"/>
          <p:cNvCxnSpPr/>
          <p:nvPr/>
        </p:nvCxnSpPr>
        <p:spPr>
          <a:xfrm>
            <a:off x="319435" y="1170448"/>
            <a:ext cx="5003800" cy="1270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1462435" y="662448"/>
            <a:ext cx="0" cy="313690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433735" y="2008648"/>
            <a:ext cx="4749800" cy="127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433735" y="2973848"/>
            <a:ext cx="4749800" cy="127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353410" y="997111"/>
            <a:ext cx="4514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2400" dirty="0" smtClean="0"/>
              <a:t>N</a:t>
            </a:r>
            <a:r>
              <a:rPr kumimoji="1" lang="en-US" altLang="zh-CN" sz="2400" dirty="0" err="1" smtClean="0"/>
              <a:t>ecessary</a:t>
            </a:r>
            <a:r>
              <a:rPr kumimoji="1" lang="en-US" altLang="zh-CN" sz="2400" dirty="0" smtClean="0"/>
              <a:t> </a:t>
            </a:r>
            <a:r>
              <a:rPr kumimoji="1" lang="en-US" altLang="zh-CN" sz="2400" dirty="0"/>
              <a:t>assumption :</a:t>
            </a:r>
            <a:endParaRPr kumimoji="1" lang="en-US" altLang="zh-CN" sz="2400" dirty="0" smtClean="0"/>
          </a:p>
          <a:p>
            <a:r>
              <a:rPr kumimoji="1" lang="en-US" altLang="zh-CN" dirty="0" smtClean="0"/>
              <a:t>1.the </a:t>
            </a:r>
            <a:r>
              <a:rPr kumimoji="1" lang="en-US" altLang="zh-CN" dirty="0"/>
              <a:t>source and target </a:t>
            </a:r>
            <a:r>
              <a:rPr kumimoji="1" lang="en-US" altLang="zh-CN" dirty="0" smtClean="0"/>
              <a:t>domains </a:t>
            </a:r>
            <a:r>
              <a:rPr kumimoji="1" lang="en-US" altLang="zh-CN" dirty="0"/>
              <a:t>share the same label </a:t>
            </a:r>
            <a:r>
              <a:rPr kumimoji="1" lang="en-US" altLang="zh-CN" dirty="0" smtClean="0"/>
              <a:t>space;</a:t>
            </a:r>
          </a:p>
          <a:p>
            <a:r>
              <a:rPr kumimoji="1" lang="en-US" altLang="zh-CN" dirty="0" smtClean="0"/>
              <a:t>2. the </a:t>
            </a:r>
            <a:r>
              <a:rPr kumimoji="1" lang="en-US" altLang="zh-CN" dirty="0"/>
              <a:t>source model achieves performance greater than chance on the target </a:t>
            </a:r>
            <a:r>
              <a:rPr kumimoji="1" lang="en-US" altLang="zh-CN" dirty="0" smtClean="0"/>
              <a:t>domain;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03" y="3356418"/>
            <a:ext cx="6956076" cy="33862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3735" y="1410650"/>
            <a:ext cx="79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label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45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202680" y="3508013"/>
            <a:ext cx="8520120" cy="1159560"/>
          </a:xfrm>
          <a:prstGeom prst="rect">
            <a:avLst/>
          </a:prstGeom>
        </p:spPr>
        <p:txBody>
          <a:bodyPr anchor="b"/>
          <a:lstStyle/>
          <a:p>
            <a:r>
              <a:rPr lang="en-US" sz="4800" dirty="0" smtClean="0">
                <a:solidFill>
                  <a:srgbClr val="000000"/>
                </a:solidFill>
              </a:rPr>
              <a:t>Thanks for your attention!</a:t>
            </a:r>
            <a:endParaRPr sz="4800" dirty="0">
              <a:solidFill>
                <a:srgbClr val="000000"/>
              </a:solidFill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A5FA35E-8C6E-4E54-B3BC-901456BF0C46}" type="slidenum">
              <a:rPr lang="en-US" sz="1200">
                <a:solidFill>
                  <a:srgbClr val="808080"/>
                </a:solidFill>
                <a:latin typeface="微软雅黑"/>
                <a:ea typeface="微软雅黑"/>
              </a:rPr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607" y="134332"/>
            <a:ext cx="8328960" cy="527760"/>
          </a:xfrm>
        </p:spPr>
        <p:txBody>
          <a:bodyPr/>
          <a:lstStyle/>
          <a:p>
            <a:r>
              <a:rPr kumimoji="1" lang="en-US" altLang="zh-CN" sz="4000" b="1" dirty="0">
                <a:solidFill>
                  <a:srgbClr val="FF0000"/>
                </a:solidFill>
              </a:rPr>
              <a:t>C</a:t>
            </a:r>
            <a:r>
              <a:rPr kumimoji="1" lang="en-US" altLang="zh-CN" sz="4000" b="1" dirty="0" smtClean="0">
                <a:solidFill>
                  <a:srgbClr val="FF0000"/>
                </a:solidFill>
              </a:rPr>
              <a:t>ontents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1018658" y="856977"/>
            <a:ext cx="10515240" cy="5723624"/>
          </a:xfrm>
        </p:spPr>
        <p:txBody>
          <a:bodyPr/>
          <a:lstStyle/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1.ToF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depth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imaging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and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core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challenges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Depth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acquisition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</a:t>
            </a:r>
            <a:r>
              <a:rPr kumimoji="1" lang="zh-CN" altLang="zh-CN" sz="1400" dirty="0"/>
              <a:t> </a:t>
            </a:r>
            <a:r>
              <a:rPr kumimoji="1" lang="en-US" altLang="zh-CN" sz="1400" dirty="0" smtClean="0"/>
              <a:t>Multi-path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interference(MPI)</a:t>
            </a:r>
          </a:p>
          <a:p>
            <a:r>
              <a:rPr kumimoji="1" lang="en-US" altLang="zh-CN" sz="1400" dirty="0" smtClean="0"/>
              <a:t>	c. Phase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unwrapping</a:t>
            </a:r>
          </a:p>
          <a:p>
            <a:r>
              <a:rPr kumimoji="1" lang="zh-CN" altLang="zh-CN" sz="1600" dirty="0" smtClean="0"/>
              <a:t>2</a:t>
            </a:r>
            <a:r>
              <a:rPr kumimoji="1" lang="en-US" altLang="zh-CN" sz="1600" dirty="0" smtClean="0"/>
              <a:t>.FLAT</a:t>
            </a:r>
          </a:p>
          <a:p>
            <a:r>
              <a:rPr kumimoji="1" lang="en-US" altLang="zh-CN" sz="1400" dirty="0" smtClean="0"/>
              <a:t>	a. Contribution</a:t>
            </a:r>
          </a:p>
          <a:p>
            <a:r>
              <a:rPr kumimoji="1" lang="en-US" altLang="zh-CN" sz="1400" dirty="0" smtClean="0"/>
              <a:t>	b. Dataset</a:t>
            </a:r>
          </a:p>
          <a:p>
            <a:r>
              <a:rPr kumimoji="1" lang="en-US" altLang="zh-CN" sz="1400" dirty="0" smtClean="0"/>
              <a:t>	c. Network Architecture</a:t>
            </a:r>
          </a:p>
          <a:p>
            <a:r>
              <a:rPr kumimoji="1" lang="en-US" altLang="zh-CN" sz="1400" dirty="0" smtClean="0"/>
              <a:t>	d. Results &amp; Performance</a:t>
            </a:r>
          </a:p>
          <a:p>
            <a:endParaRPr kumimoji="1" lang="en-US" altLang="zh-CN" sz="1400" dirty="0"/>
          </a:p>
          <a:p>
            <a:r>
              <a:rPr kumimoji="1" lang="zh-CN" altLang="zh-CN" sz="1600" dirty="0"/>
              <a:t>3</a:t>
            </a:r>
            <a:r>
              <a:rPr kumimoji="1" lang="en-US" altLang="zh-CN" sz="1600" dirty="0" smtClean="0"/>
              <a:t>.</a:t>
            </a:r>
            <a:r>
              <a:rPr kumimoji="1" lang="en-US" altLang="zh-CN" sz="1600" dirty="0" err="1" smtClean="0"/>
              <a:t>DeepToF</a:t>
            </a:r>
            <a:endParaRPr kumimoji="1" lang="en-US" altLang="zh-CN" sz="1600" dirty="0" smtClean="0"/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 Contribution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 Dataset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c. Network Architecture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d. Results &amp; Performance</a:t>
            </a:r>
          </a:p>
          <a:p>
            <a:endParaRPr kumimoji="1" lang="en-US" altLang="zh-CN" sz="1400" dirty="0"/>
          </a:p>
          <a:p>
            <a:r>
              <a:rPr kumimoji="1" lang="zh-CN" altLang="zh-CN" sz="1600" dirty="0"/>
              <a:t>4</a:t>
            </a:r>
            <a:r>
              <a:rPr kumimoji="1" lang="en-US" altLang="zh-CN" sz="1600" dirty="0" smtClean="0"/>
              <a:t>.</a:t>
            </a:r>
            <a:r>
              <a:rPr kumimoji="1" lang="en-US" altLang="zh-CN" sz="1600" dirty="0" err="1" smtClean="0"/>
              <a:t>ToFNet</a:t>
            </a:r>
            <a:endParaRPr kumimoji="1" lang="en-US" altLang="zh-CN" sz="1600" dirty="0" smtClean="0"/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a.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Contribution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b.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Network Architecture</a:t>
            </a:r>
          </a:p>
          <a:p>
            <a:r>
              <a:rPr kumimoji="1" lang="en-US" altLang="zh-CN" sz="1400" dirty="0" smtClean="0"/>
              <a:t>	c.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Loss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function</a:t>
            </a:r>
          </a:p>
          <a:p>
            <a:r>
              <a:rPr kumimoji="1" lang="en-US" altLang="zh-CN" sz="1400" dirty="0"/>
              <a:t>	</a:t>
            </a:r>
            <a:r>
              <a:rPr kumimoji="1" lang="en-US" altLang="zh-CN" sz="1400" dirty="0" smtClean="0"/>
              <a:t>d.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Performance</a:t>
            </a:r>
          </a:p>
          <a:p>
            <a:endParaRPr kumimoji="1" lang="en-US" altLang="zh-CN" sz="1400" dirty="0"/>
          </a:p>
          <a:p>
            <a:r>
              <a:rPr kumimoji="1" lang="zh-CN" altLang="zh-CN" sz="1400" dirty="0" smtClean="0"/>
              <a:t>5</a:t>
            </a:r>
            <a:r>
              <a:rPr kumimoji="1" lang="en-US" altLang="zh-CN" sz="1400" dirty="0" smtClean="0"/>
              <a:t>.Domain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Adaptation</a:t>
            </a:r>
            <a:endParaRPr kumimoji="1" lang="en-US" altLang="zh-CN" sz="1400" dirty="0"/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05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Depth </a:t>
            </a:r>
            <a:r>
              <a:rPr lang="en-US" altLang="zh-CN" dirty="0"/>
              <a:t>acquisition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684128" y="1345469"/>
            <a:ext cx="10515240" cy="1785973"/>
          </a:xfrm>
        </p:spPr>
        <p:txBody>
          <a:bodyPr/>
          <a:lstStyle/>
          <a:p>
            <a:r>
              <a:rPr kumimoji="1" lang="en-US" altLang="zh-CN" dirty="0" smtClean="0"/>
              <a:t>1.Stereo </a:t>
            </a:r>
            <a:r>
              <a:rPr kumimoji="1" lang="en-US" altLang="zh-CN" dirty="0" err="1" smtClean="0"/>
              <a:t>metching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2.Structure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light</a:t>
            </a:r>
          </a:p>
          <a:p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ToF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474" y="140760"/>
            <a:ext cx="3019603" cy="22647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46" y="2599483"/>
            <a:ext cx="4005780" cy="24931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926" y="5231379"/>
            <a:ext cx="4152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281520" y="786326"/>
            <a:ext cx="11239194" cy="5790337"/>
          </a:xfrm>
        </p:spPr>
        <p:txBody>
          <a:bodyPr/>
          <a:lstStyle/>
          <a:p>
            <a:r>
              <a:rPr kumimoji="1" lang="en-US" altLang="zh-CN" sz="2000" dirty="0" smtClean="0"/>
              <a:t>1.Depth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acquisition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 descr="屏幕快照 2019-01-02 上午8.0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20" y="1323740"/>
            <a:ext cx="6876634" cy="17191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 err="1" smtClean="0"/>
              <a:t>ToF</a:t>
            </a:r>
            <a:r>
              <a:rPr kumimoji="1" lang="en-US" altLang="zh-CN" sz="2800" dirty="0" smtClean="0"/>
              <a:t> Imaging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P</a:t>
            </a:r>
            <a:r>
              <a:rPr kumimoji="1" lang="en-US" altLang="zh-CN" sz="2800" dirty="0" smtClean="0"/>
              <a:t>rocess</a:t>
            </a:r>
            <a:endParaRPr kumimoji="1" lang="zh-CN" altLang="en-US" sz="2800" dirty="0"/>
          </a:p>
        </p:txBody>
      </p:sp>
      <p:pic>
        <p:nvPicPr>
          <p:cNvPr id="6" name="图片 5" descr="屏幕快照 2019-01-02 上午8.07.57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867" y="1309471"/>
            <a:ext cx="4238847" cy="1609465"/>
          </a:xfrm>
          <a:prstGeom prst="rect">
            <a:avLst/>
          </a:prstGeom>
        </p:spPr>
      </p:pic>
      <p:pic>
        <p:nvPicPr>
          <p:cNvPr id="9" name="图片 8" descr="屏幕快照 2019-01-02 上午8.13.1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20" y="3132370"/>
            <a:ext cx="5843201" cy="2415521"/>
          </a:xfrm>
          <a:prstGeom prst="rect">
            <a:avLst/>
          </a:prstGeom>
        </p:spPr>
      </p:pic>
      <p:pic>
        <p:nvPicPr>
          <p:cNvPr id="10" name="图片 9" descr="屏幕快照 2019-01-02 上午8.13.25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6" y="5658768"/>
            <a:ext cx="4362570" cy="897170"/>
          </a:xfrm>
          <a:prstGeom prst="rect">
            <a:avLst/>
          </a:prstGeom>
        </p:spPr>
      </p:pic>
      <p:cxnSp>
        <p:nvCxnSpPr>
          <p:cNvPr id="12" name="直线连接符 11"/>
          <p:cNvCxnSpPr/>
          <p:nvPr/>
        </p:nvCxnSpPr>
        <p:spPr>
          <a:xfrm>
            <a:off x="7281867" y="1280933"/>
            <a:ext cx="0" cy="1609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33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9-01-02 下午8.34.2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2" y="414456"/>
            <a:ext cx="6207485" cy="1962244"/>
          </a:xfrm>
          <a:prstGeom prst="rect">
            <a:avLst/>
          </a:prstGeom>
        </p:spPr>
      </p:pic>
      <p:pic>
        <p:nvPicPr>
          <p:cNvPr id="5" name="图片 4" descr="屏幕快照 2019-01-02 下午8.34.4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290" y="556489"/>
            <a:ext cx="3753180" cy="1820212"/>
          </a:xfrm>
          <a:prstGeom prst="rect">
            <a:avLst/>
          </a:prstGeom>
        </p:spPr>
      </p:pic>
      <p:pic>
        <p:nvPicPr>
          <p:cNvPr id="7" name="图片 6" descr="屏幕快照 2019-01-02 下午8.42.08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3" y="3341619"/>
            <a:ext cx="4109783" cy="26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9-01-02 上午8.03.2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14" y="262921"/>
            <a:ext cx="3693812" cy="17262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8254" y="26292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.Multi-path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interference(MPI)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en-US" altLang="zh-CN" dirty="0" smtClean="0"/>
              <a:t>.Phase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unwrapping</a:t>
            </a:r>
          </a:p>
        </p:txBody>
      </p:sp>
      <p:pic>
        <p:nvPicPr>
          <p:cNvPr id="6" name="图片 5" descr="屏幕快照 2019-01-03 上午11.01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982"/>
            <a:ext cx="10439400" cy="1968500"/>
          </a:xfrm>
          <a:prstGeom prst="rect">
            <a:avLst/>
          </a:prstGeom>
        </p:spPr>
      </p:pic>
      <p:pic>
        <p:nvPicPr>
          <p:cNvPr id="7" name="图片 6" descr="屏幕快照 2019-01-03 上午11.01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9118"/>
            <a:ext cx="111252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9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FLAT</a:t>
            </a:r>
            <a:r>
              <a:rPr kumimoji="1" lang="zh-CN" altLang="en-US" dirty="0" smtClean="0"/>
              <a:t>：</a:t>
            </a:r>
            <a:r>
              <a:rPr lang="en-US" altLang="zh-CN" dirty="0"/>
              <a:t>Tackling 3D </a:t>
            </a:r>
            <a:r>
              <a:rPr lang="en-US" altLang="zh-CN" dirty="0" err="1"/>
              <a:t>ToF</a:t>
            </a:r>
            <a:r>
              <a:rPr lang="en-US" altLang="zh-CN" dirty="0"/>
              <a:t> Artifacts Through Learning and the FLAT Dataset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281520" y="729733"/>
            <a:ext cx="3934168" cy="1003485"/>
          </a:xfrm>
        </p:spPr>
        <p:txBody>
          <a:bodyPr/>
          <a:lstStyle/>
          <a:p>
            <a:pPr algn="l"/>
            <a:r>
              <a:rPr kumimoji="1" lang="en-US" altLang="zh-CN" dirty="0" smtClean="0"/>
              <a:t>contribution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	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1.dataset</a:t>
            </a:r>
            <a:r>
              <a:rPr kumimoji="1" lang="zh-CN" altLang="en-US" dirty="0" smtClean="0"/>
              <a:t>；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	</a:t>
            </a:r>
            <a:r>
              <a:rPr kumimoji="1" lang="zh-CN" altLang="en-US" dirty="0" smtClean="0"/>
              <a:t>     </a:t>
            </a:r>
            <a:r>
              <a:rPr kumimoji="1" lang="zh-CN" altLang="zh-CN" dirty="0"/>
              <a:t>2</a:t>
            </a:r>
            <a:r>
              <a:rPr kumimoji="1" lang="en-US" altLang="zh-CN" dirty="0" smtClean="0"/>
              <a:t>.DNN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architecture</a:t>
            </a:r>
            <a:r>
              <a:rPr kumimoji="1" lang="zh-CN" altLang="en-US" dirty="0" smtClean="0"/>
              <a:t>；</a:t>
            </a:r>
            <a:endParaRPr kumimoji="1" lang="en-US" altLang="zh-CN" dirty="0" smtClean="0"/>
          </a:p>
          <a:p>
            <a:pPr algn="l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2030" y="1849921"/>
            <a:ext cx="8492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1.dataset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a</a:t>
            </a:r>
            <a:r>
              <a:rPr kumimoji="1" lang="en-US" altLang="zh-CN" dirty="0" smtClean="0"/>
              <a:t>. </a:t>
            </a:r>
            <a:r>
              <a:rPr lang="en-US" altLang="zh-CN" dirty="0" smtClean="0"/>
              <a:t>2000 </a:t>
            </a:r>
            <a:r>
              <a:rPr lang="en-US" altLang="zh-CN" dirty="0"/>
              <a:t>scene response </a:t>
            </a:r>
            <a:r>
              <a:rPr lang="en-US" altLang="zh-CN" dirty="0" smtClean="0"/>
              <a:t>functions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b.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 kind of camera(</a:t>
            </a:r>
            <a:r>
              <a:rPr kumimoji="1" lang="en-US" altLang="zh-CN" dirty="0" err="1" smtClean="0"/>
              <a:t>Kinect</a:t>
            </a:r>
            <a:r>
              <a:rPr kumimoji="1" lang="en-US" altLang="zh-CN" dirty="0" smtClean="0"/>
              <a:t> v2, </a:t>
            </a:r>
            <a:r>
              <a:rPr kumimoji="1" lang="zh-CN" altLang="zh-CN" dirty="0" smtClean="0"/>
              <a:t>P</a:t>
            </a:r>
            <a:r>
              <a:rPr kumimoji="1" lang="en-US" altLang="zh-CN" dirty="0" err="1" smtClean="0"/>
              <a:t>hasor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Deeptof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c.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 scene takes 10 </a:t>
            </a:r>
            <a:r>
              <a:rPr kumimoji="1" lang="en-US" altLang="zh-CN" dirty="0" err="1" smtClean="0"/>
              <a:t>cpu</a:t>
            </a:r>
            <a:r>
              <a:rPr kumimoji="1" lang="en-US" altLang="zh-CN" dirty="0" smtClean="0"/>
              <a:t> hours to </a:t>
            </a:r>
            <a:r>
              <a:rPr kumimoji="1" lang="en-US" altLang="zh-CN" dirty="0" err="1" smtClean="0"/>
              <a:t>rander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0654"/>
            <a:ext cx="12192000" cy="27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8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DNN architecture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084"/>
            <a:ext cx="12192000" cy="538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6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9007</TotalTime>
  <Words>573</Words>
  <Application>Microsoft Office PowerPoint</Application>
  <PresentationFormat>宽屏</PresentationFormat>
  <Paragraphs>247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DejaVu Sans</vt:lpstr>
      <vt:lpstr>StarSymbol</vt:lpstr>
      <vt:lpstr>微软雅黑</vt:lpstr>
      <vt:lpstr>Arial</vt:lpstr>
      <vt:lpstr>Calibri</vt:lpstr>
      <vt:lpstr>Times New Roman</vt:lpstr>
      <vt:lpstr>Office Theme</vt:lpstr>
      <vt:lpstr>Office Theme</vt:lpstr>
      <vt:lpstr>Office Theme</vt:lpstr>
      <vt:lpstr>Office Theme</vt:lpstr>
      <vt:lpstr>PowerPoint 演示文稿</vt:lpstr>
      <vt:lpstr>Contents</vt:lpstr>
      <vt:lpstr>Contents</vt:lpstr>
      <vt:lpstr>Depth acquisition</vt:lpstr>
      <vt:lpstr>ToF Imaging Process</vt:lpstr>
      <vt:lpstr>PowerPoint 演示文稿</vt:lpstr>
      <vt:lpstr>PowerPoint 演示文稿</vt:lpstr>
      <vt:lpstr>FLAT：Tackling 3D ToF Artifacts Through Learning and the FLAT Dataset</vt:lpstr>
      <vt:lpstr>DNN architecture</vt:lpstr>
      <vt:lpstr>Result</vt:lpstr>
      <vt:lpstr>Contents</vt:lpstr>
      <vt:lpstr>PowerPoint 演示文稿</vt:lpstr>
      <vt:lpstr>Dataset</vt:lpstr>
      <vt:lpstr>Network Architecture</vt:lpstr>
      <vt:lpstr>Performance</vt:lpstr>
      <vt:lpstr>PowerPoint 演示文稿</vt:lpstr>
      <vt:lpstr>Contents</vt:lpstr>
      <vt:lpstr>PowerPoint 演示文稿</vt:lpstr>
      <vt:lpstr>Network Architecture</vt:lpstr>
      <vt:lpstr>Loss function</vt:lpstr>
      <vt:lpstr>Performance</vt:lpstr>
      <vt:lpstr>PowerPoint 演示文稿</vt:lpstr>
      <vt:lpstr>Contents</vt:lpstr>
      <vt:lpstr>Domain Adaptation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tongyanfeng</cp:lastModifiedBy>
  <cp:revision>56</cp:revision>
  <dcterms:modified xsi:type="dcterms:W3CDTF">2019-09-05T05:56:07Z</dcterms:modified>
</cp:coreProperties>
</file>